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54"/>
  </p:notesMasterIdLst>
  <p:handoutMasterIdLst>
    <p:handoutMasterId r:id="rId155"/>
  </p:handoutMasterIdLst>
  <p:sldIdLst>
    <p:sldId id="257" r:id="rId2"/>
    <p:sldId id="259" r:id="rId3"/>
    <p:sldId id="429" r:id="rId4"/>
    <p:sldId id="258" r:id="rId5"/>
    <p:sldId id="427" r:id="rId6"/>
    <p:sldId id="430" r:id="rId7"/>
    <p:sldId id="262" r:id="rId8"/>
    <p:sldId id="428" r:id="rId9"/>
    <p:sldId id="276" r:id="rId10"/>
    <p:sldId id="277" r:id="rId11"/>
    <p:sldId id="268" r:id="rId12"/>
    <p:sldId id="279" r:id="rId13"/>
    <p:sldId id="287" r:id="rId14"/>
    <p:sldId id="294" r:id="rId15"/>
    <p:sldId id="269" r:id="rId16"/>
    <p:sldId id="280" r:id="rId17"/>
    <p:sldId id="281" r:id="rId18"/>
    <p:sldId id="282" r:id="rId19"/>
    <p:sldId id="283" r:id="rId20"/>
    <p:sldId id="286" r:id="rId21"/>
    <p:sldId id="306" r:id="rId22"/>
    <p:sldId id="383" r:id="rId23"/>
    <p:sldId id="338" r:id="rId24"/>
    <p:sldId id="296" r:id="rId25"/>
    <p:sldId id="271" r:id="rId26"/>
    <p:sldId id="272" r:id="rId27"/>
    <p:sldId id="288" r:id="rId28"/>
    <p:sldId id="295" r:id="rId29"/>
    <p:sldId id="273" r:id="rId30"/>
    <p:sldId id="289" r:id="rId31"/>
    <p:sldId id="290" r:id="rId32"/>
    <p:sldId id="297" r:id="rId33"/>
    <p:sldId id="310" r:id="rId34"/>
    <p:sldId id="291" r:id="rId35"/>
    <p:sldId id="298" r:id="rId36"/>
    <p:sldId id="299" r:id="rId37"/>
    <p:sldId id="300" r:id="rId38"/>
    <p:sldId id="292" r:id="rId39"/>
    <p:sldId id="332" r:id="rId40"/>
    <p:sldId id="334" r:id="rId41"/>
    <p:sldId id="333" r:id="rId42"/>
    <p:sldId id="335" r:id="rId43"/>
    <p:sldId id="384" r:id="rId44"/>
    <p:sldId id="307" r:id="rId45"/>
    <p:sldId id="301" r:id="rId46"/>
    <p:sldId id="302" r:id="rId47"/>
    <p:sldId id="308" r:id="rId48"/>
    <p:sldId id="309" r:id="rId49"/>
    <p:sldId id="303" r:id="rId50"/>
    <p:sldId id="305" r:id="rId51"/>
    <p:sldId id="311" r:id="rId52"/>
    <p:sldId id="293" r:id="rId53"/>
    <p:sldId id="315" r:id="rId54"/>
    <p:sldId id="274" r:id="rId55"/>
    <p:sldId id="397" r:id="rId56"/>
    <p:sldId id="312" r:id="rId57"/>
    <p:sldId id="313" r:id="rId58"/>
    <p:sldId id="322" r:id="rId59"/>
    <p:sldId id="323" r:id="rId60"/>
    <p:sldId id="432" r:id="rId61"/>
    <p:sldId id="433" r:id="rId62"/>
    <p:sldId id="438" r:id="rId63"/>
    <p:sldId id="434" r:id="rId64"/>
    <p:sldId id="439" r:id="rId65"/>
    <p:sldId id="435" r:id="rId66"/>
    <p:sldId id="440" r:id="rId67"/>
    <p:sldId id="441" r:id="rId68"/>
    <p:sldId id="436" r:id="rId69"/>
    <p:sldId id="442" r:id="rId70"/>
    <p:sldId id="437" r:id="rId71"/>
    <p:sldId id="431" r:id="rId72"/>
    <p:sldId id="316" r:id="rId73"/>
    <p:sldId id="317" r:id="rId74"/>
    <p:sldId id="318" r:id="rId75"/>
    <p:sldId id="319" r:id="rId76"/>
    <p:sldId id="320" r:id="rId77"/>
    <p:sldId id="321" r:id="rId78"/>
    <p:sldId id="329" r:id="rId79"/>
    <p:sldId id="314" r:id="rId80"/>
    <p:sldId id="326" r:id="rId81"/>
    <p:sldId id="330" r:id="rId82"/>
    <p:sldId id="331" r:id="rId83"/>
    <p:sldId id="324" r:id="rId84"/>
    <p:sldId id="336" r:id="rId85"/>
    <p:sldId id="325" r:id="rId86"/>
    <p:sldId id="327" r:id="rId87"/>
    <p:sldId id="32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275" r:id="rId96"/>
    <p:sldId id="356" r:id="rId97"/>
    <p:sldId id="363" r:id="rId98"/>
    <p:sldId id="357" r:id="rId99"/>
    <p:sldId id="358" r:id="rId100"/>
    <p:sldId id="371" r:id="rId101"/>
    <p:sldId id="339" r:id="rId102"/>
    <p:sldId id="360" r:id="rId103"/>
    <p:sldId id="361" r:id="rId104"/>
    <p:sldId id="396" r:id="rId105"/>
    <p:sldId id="369" r:id="rId106"/>
    <p:sldId id="370" r:id="rId107"/>
    <p:sldId id="407" r:id="rId108"/>
    <p:sldId id="398" r:id="rId109"/>
    <p:sldId id="399" r:id="rId110"/>
    <p:sldId id="400" r:id="rId111"/>
    <p:sldId id="401" r:id="rId112"/>
    <p:sldId id="402" r:id="rId113"/>
    <p:sldId id="403" r:id="rId114"/>
    <p:sldId id="372" r:id="rId115"/>
    <p:sldId id="378" r:id="rId116"/>
    <p:sldId id="380" r:id="rId117"/>
    <p:sldId id="341" r:id="rId118"/>
    <p:sldId id="381" r:id="rId119"/>
    <p:sldId id="382" r:id="rId120"/>
    <p:sldId id="377" r:id="rId121"/>
    <p:sldId id="375" r:id="rId122"/>
    <p:sldId id="385" r:id="rId123"/>
    <p:sldId id="376" r:id="rId124"/>
    <p:sldId id="342" r:id="rId125"/>
    <p:sldId id="386" r:id="rId126"/>
    <p:sldId id="379" r:id="rId127"/>
    <p:sldId id="422" r:id="rId128"/>
    <p:sldId id="387" r:id="rId129"/>
    <p:sldId id="343" r:id="rId130"/>
    <p:sldId id="388" r:id="rId131"/>
    <p:sldId id="389" r:id="rId132"/>
    <p:sldId id="404" r:id="rId133"/>
    <p:sldId id="413" r:id="rId134"/>
    <p:sldId id="406" r:id="rId135"/>
    <p:sldId id="405" r:id="rId136"/>
    <p:sldId id="390" r:id="rId137"/>
    <p:sldId id="409" r:id="rId138"/>
    <p:sldId id="408" r:id="rId139"/>
    <p:sldId id="423" r:id="rId140"/>
    <p:sldId id="412" r:id="rId141"/>
    <p:sldId id="411" r:id="rId142"/>
    <p:sldId id="414" r:id="rId143"/>
    <p:sldId id="394" r:id="rId144"/>
    <p:sldId id="392" r:id="rId145"/>
    <p:sldId id="415" r:id="rId146"/>
    <p:sldId id="421" r:id="rId147"/>
    <p:sldId id="419" r:id="rId148"/>
    <p:sldId id="416" r:id="rId149"/>
    <p:sldId id="420" r:id="rId150"/>
    <p:sldId id="424" r:id="rId151"/>
    <p:sldId id="425" r:id="rId152"/>
    <p:sldId id="426" r:id="rId153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B8"/>
    <a:srgbClr val="00589C"/>
    <a:srgbClr val="E3E4E6"/>
    <a:srgbClr val="004D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94660"/>
  </p:normalViewPr>
  <p:slideViewPr>
    <p:cSldViewPr snapToGrid="0">
      <p:cViewPr varScale="1">
        <p:scale>
          <a:sx n="67" d="100"/>
          <a:sy n="67" d="100"/>
        </p:scale>
        <p:origin x="153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4" Type="http://schemas.openxmlformats.org/officeDocument/2006/relationships/image" Target="../media/image3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4" Type="http://schemas.openxmlformats.org/officeDocument/2006/relationships/image" Target="../media/image54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4" Type="http://schemas.openxmlformats.org/officeDocument/2006/relationships/image" Target="../media/image76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4AFF180E-50B8-4130-9B3E-B6CE5F48C957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70777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Mastertextformat bearbeiten</a:t>
            </a:r>
          </a:p>
          <a:p>
            <a:pPr lvl="1"/>
            <a:r>
              <a:rPr lang="de-DE" altLang="en-US" smtClean="0"/>
              <a:t>Zweite Ebene</a:t>
            </a:r>
          </a:p>
          <a:p>
            <a:pPr lvl="2"/>
            <a:r>
              <a:rPr lang="de-DE" altLang="en-US" smtClean="0"/>
              <a:t>Dritte Ebene</a:t>
            </a:r>
          </a:p>
          <a:p>
            <a:pPr lvl="3"/>
            <a:r>
              <a:rPr lang="de-DE" altLang="en-US" smtClean="0"/>
              <a:t>Vierte Ebene</a:t>
            </a:r>
          </a:p>
          <a:p>
            <a:pPr lvl="4"/>
            <a:r>
              <a:rPr lang="de-DE" altLang="en-US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rgbClr val="004D95"/>
                </a:solidFill>
                <a:latin typeface="Verdana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rgbClr val="004D95"/>
                </a:solidFill>
                <a:latin typeface="Verdana" pitchFamily="34" charset="0"/>
              </a:defRPr>
            </a:lvl1pPr>
          </a:lstStyle>
          <a:p>
            <a:fld id="{38A13ABE-3CF2-4D45-AA3C-E2EF7CD48365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934733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96" charset="0"/>
        <a:ea typeface="ＭＳ Ｐゴシック" pitchFamily="96" charset="-128"/>
        <a:cs typeface="ＭＳ Ｐゴシック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004D95"/>
        </a:solidFill>
        <a:latin typeface="Verdana" pitchFamily="96" charset="0"/>
        <a:ea typeface="ＭＳ Ｐゴシック" pitchFamily="96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96" charset="0"/>
        <a:ea typeface="ＭＳ Ｐゴシック" pitchFamily="96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96" charset="0"/>
        <a:ea typeface="ＭＳ Ｐゴシック" pitchFamily="96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96" charset="0"/>
        <a:ea typeface="ＭＳ Ｐゴシック" pitchFamily="96" charset="-128"/>
        <a:cs typeface="ＭＳ Ｐゴシック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13ABE-3CF2-4D45-AA3C-E2EF7CD48365}" type="slidenum">
              <a:rPr lang="de-DE" altLang="en-US" smtClean="0"/>
              <a:pPr/>
              <a:t>32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20170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13ABE-3CF2-4D45-AA3C-E2EF7CD48365}" type="slidenum">
              <a:rPr lang="de-DE" altLang="en-US" smtClean="0"/>
              <a:pPr/>
              <a:t>111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9087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13ABE-3CF2-4D45-AA3C-E2EF7CD48365}" type="slidenum">
              <a:rPr lang="de-DE" altLang="en-US" smtClean="0"/>
              <a:pPr/>
              <a:t>112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9087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13ABE-3CF2-4D45-AA3C-E2EF7CD48365}" type="slidenum">
              <a:rPr lang="de-DE" altLang="en-US" smtClean="0"/>
              <a:pPr/>
              <a:t>113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9087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13ABE-3CF2-4D45-AA3C-E2EF7CD48365}" type="slidenum">
              <a:rPr lang="de-DE" altLang="en-US" smtClean="0"/>
              <a:pPr/>
              <a:t>114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9087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13ABE-3CF2-4D45-AA3C-E2EF7CD48365}" type="slidenum">
              <a:rPr lang="de-DE" altLang="en-US" smtClean="0"/>
              <a:pPr/>
              <a:t>115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9087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13ABE-3CF2-4D45-AA3C-E2EF7CD48365}" type="slidenum">
              <a:rPr lang="de-DE" altLang="en-US" smtClean="0"/>
              <a:pPr/>
              <a:t>116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9087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13ABE-3CF2-4D45-AA3C-E2EF7CD48365}" type="slidenum">
              <a:rPr lang="de-DE" altLang="en-US" smtClean="0"/>
              <a:pPr/>
              <a:t>126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9087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13ABE-3CF2-4D45-AA3C-E2EF7CD48365}" type="slidenum">
              <a:rPr lang="de-DE" altLang="en-US" smtClean="0"/>
              <a:pPr/>
              <a:t>127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9087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13ABE-3CF2-4D45-AA3C-E2EF7CD48365}" type="slidenum">
              <a:rPr lang="de-DE" altLang="en-US" smtClean="0"/>
              <a:pPr/>
              <a:t>128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9087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13ABE-3CF2-4D45-AA3C-E2EF7CD48365}" type="slidenum">
              <a:rPr lang="de-DE" altLang="en-US" smtClean="0"/>
              <a:pPr/>
              <a:t>102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9087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13ABE-3CF2-4D45-AA3C-E2EF7CD48365}" type="slidenum">
              <a:rPr lang="de-DE" altLang="en-US" smtClean="0"/>
              <a:pPr/>
              <a:t>103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9087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13ABE-3CF2-4D45-AA3C-E2EF7CD48365}" type="slidenum">
              <a:rPr lang="de-DE" altLang="en-US" smtClean="0"/>
              <a:pPr/>
              <a:t>105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908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13ABE-3CF2-4D45-AA3C-E2EF7CD48365}" type="slidenum">
              <a:rPr lang="de-DE" altLang="en-US" smtClean="0"/>
              <a:pPr/>
              <a:t>106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9087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13ABE-3CF2-4D45-AA3C-E2EF7CD48365}" type="slidenum">
              <a:rPr lang="de-DE" altLang="en-US" smtClean="0"/>
              <a:pPr/>
              <a:t>107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9087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13ABE-3CF2-4D45-AA3C-E2EF7CD48365}" type="slidenum">
              <a:rPr lang="de-DE" altLang="en-US" smtClean="0"/>
              <a:pPr/>
              <a:t>108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9087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13ABE-3CF2-4D45-AA3C-E2EF7CD48365}" type="slidenum">
              <a:rPr lang="de-DE" altLang="en-US" smtClean="0"/>
              <a:pPr/>
              <a:t>109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9087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13ABE-3CF2-4D45-AA3C-E2EF7CD48365}" type="slidenum">
              <a:rPr lang="de-DE" altLang="en-US" smtClean="0"/>
              <a:pPr/>
              <a:t>110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9087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3175"/>
            <a:ext cx="9144000" cy="6858000"/>
          </a:xfrm>
          <a:prstGeom prst="rect">
            <a:avLst/>
          </a:prstGeom>
          <a:solidFill>
            <a:srgbClr val="0058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-36513" y="6086475"/>
            <a:ext cx="928846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6" name="Bild 11" descr="GFZ-LogoNeu_eng_neg_1c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32525"/>
            <a:ext cx="75723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2" descr="HG_LOGO_Neg_CMYK_eng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6303963"/>
            <a:ext cx="1019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400" y="304800"/>
            <a:ext cx="8839200" cy="2057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de-DE" noProof="0" dirty="0" smtClean="0"/>
              <a:t>Titelmasterformat durch Klicken bearbeiten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2400" y="2362200"/>
            <a:ext cx="8839200" cy="10668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de-DE" noProof="0" dirty="0" smtClean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36237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E63428-F227-4259-A920-060712848DF8}" type="slidenum">
              <a:rPr lang="de-DE" altLang="en-US"/>
              <a:pPr/>
              <a:t>‹#›</a:t>
            </a:fld>
            <a:endParaRPr lang="de-DE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592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52400" y="1676400"/>
            <a:ext cx="43434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3434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5D3BC-1A84-4B6D-9968-377411ACBBCF}" type="slidenum">
              <a:rPr lang="de-DE" altLang="en-US"/>
              <a:pPr/>
              <a:t>‹#›</a:t>
            </a:fld>
            <a:endParaRPr lang="de-DE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728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337151-B2D9-4747-BE69-E2814E135547}" type="slidenum">
              <a:rPr lang="de-DE" altLang="en-US"/>
              <a:pPr/>
              <a:t>‹#›</a:t>
            </a:fld>
            <a:endParaRPr lang="de-DE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485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7FCB59-12FA-498D-BA0A-E97AA38227CB}" type="slidenum">
              <a:rPr lang="de-DE" altLang="en-US"/>
              <a:pPr/>
              <a:t>‹#›</a:t>
            </a:fld>
            <a:endParaRPr lang="de-DE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80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14C5CF-71CE-4455-9EB5-F0AE4FD42315}" type="slidenum">
              <a:rPr lang="de-DE" altLang="en-US"/>
              <a:pPr/>
              <a:t>‹#›</a:t>
            </a:fld>
            <a:endParaRPr lang="de-DE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49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1DC1FA-71F1-46F5-913E-03861A788716}" type="slidenum">
              <a:rPr lang="de-DE" altLang="en-US"/>
              <a:pPr/>
              <a:t>‹#›</a:t>
            </a:fld>
            <a:endParaRPr lang="de-DE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159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04800"/>
            <a:ext cx="883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676400"/>
            <a:ext cx="8839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Mastertextformat bearbeiten</a:t>
            </a:r>
          </a:p>
          <a:p>
            <a:pPr lvl="1"/>
            <a:r>
              <a:rPr lang="de-DE" altLang="en-US" smtClean="0"/>
              <a:t>Zweite Ebene</a:t>
            </a:r>
          </a:p>
          <a:p>
            <a:pPr lvl="2"/>
            <a:r>
              <a:rPr lang="de-DE" altLang="en-US" smtClean="0"/>
              <a:t>Dritte Ebene</a:t>
            </a:r>
          </a:p>
          <a:p>
            <a:pPr lvl="3"/>
            <a:r>
              <a:rPr lang="de-DE" altLang="en-US" smtClean="0"/>
              <a:t>Vierte Ebene</a:t>
            </a:r>
          </a:p>
          <a:p>
            <a:pPr lvl="4"/>
            <a:r>
              <a:rPr lang="de-DE" altLang="en-US" smtClean="0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71600" y="6516688"/>
            <a:ext cx="5410200" cy="341312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516688"/>
            <a:ext cx="838200" cy="341312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bg2"/>
                </a:solidFill>
                <a:latin typeface="Verdana" pitchFamily="34" charset="0"/>
              </a:defRPr>
            </a:lvl1pPr>
          </a:lstStyle>
          <a:p>
            <a:fld id="{B0D993CF-565A-4128-9BD7-845527B6B5F6}" type="slidenum">
              <a:rPr lang="de-DE" altLang="en-US"/>
              <a:pPr/>
              <a:t>‹#›</a:t>
            </a:fld>
            <a:endParaRPr lang="de-DE" altLang="en-US">
              <a:solidFill>
                <a:schemeClr val="tx1"/>
              </a:solidFill>
            </a:endParaRPr>
          </a:p>
        </p:txBody>
      </p:sp>
      <p:sp>
        <p:nvSpPr>
          <p:cNvPr id="2" name="Line 12"/>
          <p:cNvSpPr>
            <a:spLocks noChangeShapeType="1"/>
          </p:cNvSpPr>
          <p:nvPr/>
        </p:nvSpPr>
        <p:spPr bwMode="auto">
          <a:xfrm>
            <a:off x="0" y="6086475"/>
            <a:ext cx="9144000" cy="0"/>
          </a:xfrm>
          <a:prstGeom prst="line">
            <a:avLst/>
          </a:prstGeom>
          <a:noFill/>
          <a:ln w="6350">
            <a:solidFill>
              <a:srgbClr val="004D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1031" name="Bild 10" descr="GFZ-LogoNeu_eng_4c.eps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35700"/>
            <a:ext cx="76517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Bild 4" descr="HG_LOGO_Pos_CMYK_eng.eps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6291263"/>
            <a:ext cx="108426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589C"/>
          </a:solidFill>
          <a:latin typeface="+mj-lt"/>
          <a:ea typeface="+mj-ea"/>
          <a:cs typeface="ＭＳ Ｐゴシック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589C"/>
          </a:solidFill>
          <a:latin typeface="Verdana" pitchFamily="96" charset="0"/>
          <a:ea typeface="ＭＳ Ｐゴシック" pitchFamily="96" charset="-128"/>
          <a:cs typeface="ＭＳ Ｐゴシック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589C"/>
          </a:solidFill>
          <a:latin typeface="Verdana" pitchFamily="96" charset="0"/>
          <a:ea typeface="ＭＳ Ｐゴシック" pitchFamily="96" charset="-128"/>
          <a:cs typeface="ＭＳ Ｐゴシック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589C"/>
          </a:solidFill>
          <a:latin typeface="Verdana" pitchFamily="96" charset="0"/>
          <a:ea typeface="ＭＳ Ｐゴシック" pitchFamily="96" charset="-128"/>
          <a:cs typeface="ＭＳ Ｐゴシック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589C"/>
          </a:solidFill>
          <a:latin typeface="Verdana" pitchFamily="96" charset="0"/>
          <a:ea typeface="ＭＳ Ｐゴシック" pitchFamily="96" charset="-128"/>
          <a:cs typeface="ＭＳ Ｐゴシック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4D95"/>
          </a:solidFill>
          <a:latin typeface="Verdana" pitchFamily="96" charset="0"/>
          <a:ea typeface="ＭＳ Ｐゴシック" pitchFamily="9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4D95"/>
          </a:solidFill>
          <a:latin typeface="Verdana" pitchFamily="96" charset="0"/>
          <a:ea typeface="ＭＳ Ｐゴシック" pitchFamily="9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4D95"/>
          </a:solidFill>
          <a:latin typeface="Verdana" pitchFamily="96" charset="0"/>
          <a:ea typeface="ＭＳ Ｐゴシック" pitchFamily="9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4D95"/>
          </a:solidFill>
          <a:latin typeface="Verdana" pitchFamily="96" charset="0"/>
          <a:ea typeface="ＭＳ Ｐゴシック" pitchFamily="9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ＭＳ Ｐゴシック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00589C"/>
          </a:solidFill>
          <a:latin typeface="+mn-lt"/>
          <a:ea typeface="+mn-ea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ea typeface="+mn-ea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  <a:ea typeface="+mn-ea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bg2"/>
          </a:solidFill>
          <a:latin typeface="+mn-lt"/>
          <a:ea typeface="+mn-ea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1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0.png"/><Relationship Id="rId5" Type="http://schemas.openxmlformats.org/officeDocument/2006/relationships/image" Target="../media/image1260.png"/><Relationship Id="rId4" Type="http://schemas.openxmlformats.org/officeDocument/2006/relationships/image" Target="../media/image122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0.png"/><Relationship Id="rId3" Type="http://schemas.openxmlformats.org/officeDocument/2006/relationships/image" Target="../media/image1280.png"/><Relationship Id="rId7" Type="http://schemas.openxmlformats.org/officeDocument/2006/relationships/image" Target="../media/image13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300.png"/><Relationship Id="rId4" Type="http://schemas.openxmlformats.org/officeDocument/2006/relationships/image" Target="../media/image125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1.png"/><Relationship Id="rId5" Type="http://schemas.openxmlformats.org/officeDocument/2006/relationships/image" Target="../media/image1381.png"/><Relationship Id="rId4" Type="http://schemas.openxmlformats.org/officeDocument/2006/relationships/image" Target="../media/image138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0.png"/><Relationship Id="rId4" Type="http://schemas.openxmlformats.org/officeDocument/2006/relationships/image" Target="../media/image139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0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1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4.bin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gif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09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3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5.bin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6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7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5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0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50.emf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54.wmf"/><Relationship Id="rId5" Type="http://schemas.openxmlformats.org/officeDocument/2006/relationships/image" Target="../media/image51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5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63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65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6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image" Target="../media/image50.emf"/><Relationship Id="rId7" Type="http://schemas.openxmlformats.org/officeDocument/2006/relationships/image" Target="../media/image7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70.w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72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50.emf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76.wmf"/><Relationship Id="rId5" Type="http://schemas.openxmlformats.org/officeDocument/2006/relationships/image" Target="../media/image73.wmf"/><Relationship Id="rId10" Type="http://schemas.openxmlformats.org/officeDocument/2006/relationships/oleObject" Target="../embeddings/oleObject37.bin"/><Relationship Id="rId4" Type="http://schemas.openxmlformats.org/officeDocument/2006/relationships/oleObject" Target="../embeddings/oleObject34.bin"/><Relationship Id="rId9" Type="http://schemas.openxmlformats.org/officeDocument/2006/relationships/image" Target="../media/image75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77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7" Type="http://schemas.openxmlformats.org/officeDocument/2006/relationships/image" Target="../media/image73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82.jpeg"/><Relationship Id="rId4" Type="http://schemas.openxmlformats.org/officeDocument/2006/relationships/image" Target="../media/image80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5" Type="http://schemas.openxmlformats.org/officeDocument/2006/relationships/image" Target="../media/image770.png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84.png"/><Relationship Id="rId5" Type="http://schemas.openxmlformats.org/officeDocument/2006/relationships/image" Target="../media/image88.png"/><Relationship Id="rId10" Type="http://schemas.openxmlformats.org/officeDocument/2006/relationships/image" Target="../media/image87.wmf"/><Relationship Id="rId4" Type="http://schemas.openxmlformats.org/officeDocument/2006/relationships/image" Target="../media/image85.wmf"/><Relationship Id="rId9" Type="http://schemas.openxmlformats.org/officeDocument/2006/relationships/oleObject" Target="../embeddings/oleObject45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91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7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98.png"/><Relationship Id="rId4" Type="http://schemas.openxmlformats.org/officeDocument/2006/relationships/image" Target="../media/image96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99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 txBox="1">
            <a:spLocks/>
          </p:cNvSpPr>
          <p:nvPr/>
        </p:nvSpPr>
        <p:spPr bwMode="auto">
          <a:xfrm>
            <a:off x="0" y="1"/>
            <a:ext cx="9144000" cy="605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589C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589C"/>
                </a:solidFill>
                <a:latin typeface="Verdana" pitchFamily="96" charset="0"/>
                <a:ea typeface="ＭＳ Ｐゴシック" pitchFamily="96" charset="-128"/>
                <a:cs typeface="ＭＳ Ｐゴシック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589C"/>
                </a:solidFill>
                <a:latin typeface="Verdana" pitchFamily="96" charset="0"/>
                <a:ea typeface="ＭＳ Ｐゴシック" pitchFamily="96" charset="-128"/>
                <a:cs typeface="ＭＳ Ｐゴシック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589C"/>
                </a:solidFill>
                <a:latin typeface="Verdana" pitchFamily="96" charset="0"/>
                <a:ea typeface="ＭＳ Ｐゴシック" pitchFamily="96" charset="-128"/>
                <a:cs typeface="ＭＳ Ｐゴシック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589C"/>
                </a:solidFill>
                <a:latin typeface="Verdana" pitchFamily="96" charset="0"/>
                <a:ea typeface="ＭＳ Ｐゴシック" pitchFamily="96" charset="-128"/>
                <a:cs typeface="ＭＳ Ｐゴシック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D95"/>
                </a:solidFill>
                <a:latin typeface="Verdana" pitchFamily="96" charset="0"/>
                <a:ea typeface="ＭＳ Ｐゴシック" pitchFamily="96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D95"/>
                </a:solidFill>
                <a:latin typeface="Verdana" pitchFamily="96" charset="0"/>
                <a:ea typeface="ＭＳ Ｐゴシック" pitchFamily="96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D95"/>
                </a:solidFill>
                <a:latin typeface="Verdana" pitchFamily="96" charset="0"/>
                <a:ea typeface="ＭＳ Ｐゴシック" pitchFamily="96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D95"/>
                </a:solidFill>
                <a:latin typeface="Verdana" pitchFamily="96" charset="0"/>
                <a:ea typeface="ＭＳ Ｐゴシック" pitchFamily="96" charset="-128"/>
              </a:defRPr>
            </a:lvl9pPr>
          </a:lstStyle>
          <a:p>
            <a:pPr>
              <a:spcAft>
                <a:spcPts val="500"/>
              </a:spcAft>
            </a:pPr>
            <a:r>
              <a:rPr lang="en-US" sz="2800" b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Seismology</a:t>
            </a:r>
            <a:endParaRPr lang="en-US" sz="28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500"/>
              </a:spcAft>
            </a:pPr>
            <a:r>
              <a:rPr lang="en-US" sz="2400" i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Theory and Practice</a:t>
            </a:r>
          </a:p>
          <a:p>
            <a:endParaRPr lang="en-US" sz="2400" b="1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Rongjiang</a:t>
            </a:r>
            <a:r>
              <a:rPr lang="en-GB" sz="2000" b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</a:t>
            </a:r>
          </a:p>
          <a:p>
            <a:endParaRPr lang="en-GB" sz="2000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Helmholtz Centre Potsdam</a:t>
            </a:r>
          </a:p>
          <a:p>
            <a:r>
              <a:rPr lang="en-GB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GFZ German Research Centre for Geosciences</a:t>
            </a:r>
          </a:p>
          <a:p>
            <a:endParaRPr lang="en-GB" sz="20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kern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wang@gfz-potsdam.de</a:t>
            </a:r>
            <a:endParaRPr lang="en-GB" sz="2000" kern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43753" y="2111188"/>
            <a:ext cx="84044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Theory </a:t>
            </a:r>
            <a:r>
              <a:rPr lang="en-GB" sz="3600" dirty="0"/>
              <a:t>of </a:t>
            </a:r>
            <a:r>
              <a:rPr lang="en-GB" sz="3600" dirty="0" smtClean="0"/>
              <a:t>earthquake deformation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/>
              <a:t>Equations of motion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Spectral solution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ropagator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algorithm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Seismic sources</a:t>
            </a:r>
          </a:p>
          <a:p>
            <a:pPr algn="ctr"/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0899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/>
              <a:t>Ordinary differential equations of motion for </a:t>
            </a:r>
            <a:r>
              <a:rPr lang="en-GB" dirty="0" smtClean="0"/>
              <a:t>spheroidal modes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1489105" y="723138"/>
                <a:ext cx="6165790" cy="8448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smtClean="0">
                          <a:latin typeface="Cambria Math"/>
                        </a:rPr>
                        <m:t>𝒀</m:t>
                      </m:r>
                      <m:r>
                        <a:rPr lang="en-GB" sz="20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GB" sz="2000" i="1">
                                      <a:latin typeface="Cambria Math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GB" sz="2000" i="1">
                                  <a:latin typeface="Cambria Math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GB" sz="2000" i="1">
                                      <a:latin typeface="Cambria Math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GB" sz="2000" i="1">
                                  <a:latin typeface="Cambria Math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GB" sz="2000" i="1">
                                      <a:latin typeface="Cambria Math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GB" sz="2000" i="1">
                                  <a:latin typeface="Cambria Math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GB" sz="2000" i="1">
                                      <a:latin typeface="Cambria Math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GB" sz="2000" i="1">
                                  <a:latin typeface="Cambria Math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/>
                                    </a:rPr>
                                    <m:t>𝛷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GB" sz="2000" i="1">
                                      <a:latin typeface="Cambria Math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GB" sz="2000" i="1">
                                  <a:latin typeface="Cambria Math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i="1">
                                          <a:latin typeface="Cambria Math"/>
                                        </a:rPr>
                                        <m:t>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i="1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GB" sz="2000" i="1">
                                      <a:latin typeface="Cambria Math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GB" sz="2000" i="1"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i="1"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GB" sz="2000" i="1">
                                      <a:latin typeface="Cambria Math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GB" sz="2000" i="1">
                                      <a:latin typeface="Cambria Math"/>
                                    </a:rPr>
                                    <m:t>𝑟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/>
                                    </a:rPr>
                                    <m:t>𝛷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GB" sz="2000" i="1">
                                      <a:latin typeface="Cambria Math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GB" sz="2000" i="1">
                                  <a:latin typeface="Cambria Math"/>
                                </a:rPr>
                                <m:t>−4</m:t>
                              </m:r>
                              <m:r>
                                <a:rPr lang="en-GB" sz="2000" i="1">
                                  <a:latin typeface="Cambria Math"/>
                                </a:rPr>
                                <m:t>𝜋</m:t>
                              </m:r>
                              <m:r>
                                <a:rPr lang="en-GB" sz="2000" i="1">
                                  <a:latin typeface="Cambria Math"/>
                                </a:rPr>
                                <m:t>𝐺</m:t>
                              </m:r>
                              <m:r>
                                <a:rPr lang="en-GB" sz="2000" i="1">
                                  <a:latin typeface="Cambria Math"/>
                                </a:rPr>
                                <m:t>𝜌</m:t>
                              </m:r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GB" sz="2000" i="1">
                                      <a:latin typeface="Cambria Math"/>
                                    </a:rPr>
                                    <m:t>𝑚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GB" sz="2000" i="1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sz="200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105" y="723138"/>
                <a:ext cx="6165790" cy="84484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1386844" y="1561043"/>
                <a:ext cx="6653570" cy="4493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𝜆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𝜆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+2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𝜆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+2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𝜇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𝜆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𝜆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+2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b="0" i="1" smtClean="0">
                                    <a:latin typeface="Cambria Math"/>
                                  </a:rPr>
                                  <m:t>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𝜌</m:t>
                                    </m:r>
                                    <m:sSup>
                                      <m:sSup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𝜌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𝑔</m:t>
                                        </m:r>
                                      </m:num>
                                      <m:den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den>
                                    </m:f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𝜇</m:t>
                                        </m:r>
                                        <m:d>
                                          <m:d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3</m:t>
                                            </m:r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𝜆</m:t>
                                            </m:r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+2</m:t>
                                            </m:r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𝜇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𝜆</m:t>
                                            </m:r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+2</m:t>
                                            </m:r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𝜇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𝜇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𝜆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+2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b="0" i="1" smtClean="0">
                                    <a:latin typeface="Cambria Math"/>
                                  </a:rPr>
                                  <m:t>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        +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+1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𝜌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𝑔</m:t>
                                        </m:r>
                                      </m:num>
                                      <m:den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den>
                                    </m:f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𝜇</m:t>
                                        </m:r>
                                        <m:d>
                                          <m:d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3</m:t>
                                            </m:r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𝜆</m:t>
                                            </m:r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+2</m:t>
                                            </m:r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𝜇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𝜆</m:t>
                                            </m:r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+2</m:t>
                                            </m:r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𝜇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𝜇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𝜌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𝑔</m:t>
                                        </m:r>
                                      </m:num>
                                      <m:den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den>
                                    </m:f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𝜇</m:t>
                                        </m:r>
                                        <m:d>
                                          <m:d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3</m:t>
                                            </m:r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𝜆</m:t>
                                            </m:r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+2</m:t>
                                            </m:r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𝜇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𝜆</m:t>
                                            </m:r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+2</m:t>
                                            </m:r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𝜇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𝜆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𝜆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+2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6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       +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𝜌</m:t>
                                    </m:r>
                                    <m:sSup>
                                      <m:sSup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𝜇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GB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1600" i="1">
                                                    <a:latin typeface="Cambria Math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GB" sz="1600" i="1">
                                                    <a:latin typeface="Cambria Math"/>
                                                  </a:rPr>
                                                  <m:t>+1</m:t>
                                                </m:r>
                                              </m:e>
                                            </m:d>
                                            <m:d>
                                              <m:dPr>
                                                <m:ctrlPr>
                                                  <a:rPr lang="en-GB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1600" i="1">
                                                    <a:latin typeface="Cambria Math"/>
                                                  </a:rPr>
                                                  <m:t>𝜆</m:t>
                                                </m:r>
                                                <m:r>
                                                  <a:rPr lang="en-GB" sz="1600" i="1">
                                                    <a:latin typeface="Cambria Math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GB" sz="1600" i="1">
                                                    <a:latin typeface="Cambria Math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𝜆</m:t>
                                            </m:r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+2</m:t>
                                            </m:r>
                                            <m:r>
                                              <a:rPr lang="en-GB" sz="1600" i="1">
                                                <a:latin typeface="Cambria Math"/>
                                              </a:rPr>
                                              <m:t>𝜇</m:t>
                                            </m:r>
                                          </m:den>
                                        </m:f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=4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+1</m:t>
                                    </m:r>
                                  </m:num>
                                  <m:den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𝜌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de-DE" sz="1600" b="0" i="1" smtClean="0">
                                    <a:latin typeface="Cambria Math"/>
                                  </a:rPr>
                                  <m:t>                                          </m:t>
                                </m:r>
                              </m:e>
                            </m:mr>
                          </m:m>
                          <m:r>
                            <a:rPr lang="en-GB" sz="1600" i="1">
                              <a:latin typeface="Cambria Math"/>
                            </a:rPr>
                            <m:t>       </m:t>
                          </m:r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44" y="1561043"/>
                <a:ext cx="6653570" cy="44930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erade Verbindung 4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1613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1510295" y="2978944"/>
                <a:ext cx="7535717" cy="2156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𝜆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𝜆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+2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  <m:r>
                                      <a:rPr lang="en-GB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i="1">
                                        <a:latin typeface="Cambria Math"/>
                                      </a:rPr>
                                      <m:t>𝜆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+2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𝜇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/>
                                  </a:rPr>
                                  <m:t>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𝜌</m:t>
                                    </m:r>
                                    <m:sSup>
                                      <m:s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i="1">
                                        <a:latin typeface="Cambria Math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4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𝜌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𝑔</m:t>
                                        </m:r>
                                      </m:num>
                                      <m:den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den>
                                    </m:f>
                                    <m:r>
                                      <a:rPr lang="en-GB" i="1"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4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𝜇</m:t>
                                        </m:r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3</m:t>
                                            </m:r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𝜆</m:t>
                                            </m:r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+2</m:t>
                                            </m:r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𝜇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𝜆</m:t>
                                            </m:r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+2</m:t>
                                            </m:r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𝜇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𝜇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𝜆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+2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  <m:r>
                                      <a:rPr lang="en-GB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=4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de-DE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295" y="2978944"/>
                <a:ext cx="7535717" cy="215693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/>
              <p:cNvSpPr/>
              <p:nvPr/>
            </p:nvSpPr>
            <p:spPr>
              <a:xfrm>
                <a:off x="0" y="243106"/>
                <a:ext cx="9144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77100" algn="ctr"/>
                <a:r>
                  <a:rPr lang="en-GB" dirty="0"/>
                  <a:t>Special case 1: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𝑙</m:t>
                    </m:r>
                    <m:r>
                      <a:rPr lang="de-DE" i="1">
                        <a:latin typeface="Cambria Math"/>
                      </a:rPr>
                      <m:t>=0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Rechteck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106"/>
                <a:ext cx="9144000" cy="461665"/>
              </a:xfrm>
              <a:prstGeom prst="rect">
                <a:avLst/>
              </a:prstGeom>
              <a:blipFill rotWithShape="1">
                <a:blip r:embed="rId3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1510295" y="1841808"/>
                <a:ext cx="3534145" cy="781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=0,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=0,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/>
                            </a:rPr>
                            <m:t>𝑟</m:t>
                          </m:r>
                        </m:den>
                      </m:f>
                      <m:r>
                        <a:rPr lang="de-DE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295" y="1841808"/>
                <a:ext cx="3534145" cy="78136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 Verbindung 5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7066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1017043" y="2584600"/>
                <a:ext cx="7170874" cy="2691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𝜆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𝜌</m:t>
                                    </m:r>
                                    <m:sSup>
                                      <m:sSup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𝜌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𝑔</m:t>
                                        </m:r>
                                      </m:num>
                                      <m:den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+ </m:t>
                                </m:r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𝜌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𝑔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=4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+1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𝜌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.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43" y="2584600"/>
                <a:ext cx="7170874" cy="269131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/>
              <p:cNvSpPr/>
              <p:nvPr/>
            </p:nvSpPr>
            <p:spPr>
              <a:xfrm>
                <a:off x="0" y="243106"/>
                <a:ext cx="9144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77100" algn="ctr"/>
                <a:r>
                  <a:rPr lang="en-GB" dirty="0" smtClean="0"/>
                  <a:t>Special case 2: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𝜇</m:t>
                    </m:r>
                    <m:r>
                      <a:rPr lang="en-GB" i="1">
                        <a:latin typeface="Cambria Math"/>
                      </a:rPr>
                      <m:t>=0</m:t>
                    </m:r>
                  </m:oMath>
                </a14:m>
                <a:r>
                  <a:rPr lang="en-GB" dirty="0" smtClean="0"/>
                  <a:t> (fluid)</a:t>
                </a:r>
              </a:p>
            </p:txBody>
          </p:sp>
        </mc:Choice>
        <mc:Fallback xmlns="">
          <p:sp>
            <p:nvSpPr>
              <p:cNvPr id="4" name="Rechteck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106"/>
                <a:ext cx="9144000" cy="461665"/>
              </a:xfrm>
              <a:prstGeom prst="rect">
                <a:avLst/>
              </a:prstGeom>
              <a:blipFill rotWithShape="1">
                <a:blip r:embed="rId4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1251215" y="1471336"/>
                <a:ext cx="4738105" cy="766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de-DE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2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de-DE" sz="2200" i="1"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de-DE" sz="2200" i="1">
                                <a:latin typeface="Cambria Math"/>
                              </a:rPr>
                              <m:t>=0</m:t>
                            </m:r>
                            <m:r>
                              <a:rPr lang="de-DE" sz="2200" b="0" i="1" smtClean="0">
                                <a:latin typeface="Cambria Math"/>
                              </a:rPr>
                              <m:t>,                                                 </m:t>
                            </m:r>
                          </m:e>
                        </m:mr>
                        <m:mr>
                          <m:e>
                            <m:r>
                              <a:rPr lang="en-GB" sz="2200" i="1">
                                <a:latin typeface="Cambria Math"/>
                              </a:rPr>
                              <m:t>𝜌</m:t>
                            </m:r>
                            <m:r>
                              <a:rPr lang="en-GB" sz="2200" i="1">
                                <a:latin typeface="Cambria Math"/>
                              </a:rPr>
                              <m:t>𝑔</m:t>
                            </m:r>
                            <m:sSub>
                              <m:sSubPr>
                                <m:ctrlPr>
                                  <a:rPr lang="en-GB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2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2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2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2200" i="1">
                                <a:latin typeface="Cambria Math"/>
                              </a:rPr>
                              <m:t>−</m:t>
                            </m:r>
                            <m:r>
                              <a:rPr lang="en-GB" sz="2200" i="1">
                                <a:latin typeface="Cambria Math"/>
                              </a:rPr>
                              <m:t>𝜌</m:t>
                            </m:r>
                            <m:sSup>
                              <m:sSupPr>
                                <m:ctrlPr>
                                  <a:rPr lang="en-GB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2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GB" sz="22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2200" i="1">
                                <a:latin typeface="Cambria Math"/>
                              </a:rPr>
                              <m:t>𝑟</m:t>
                            </m:r>
                            <m:sSub>
                              <m:sSubPr>
                                <m:ctrlPr>
                                  <a:rPr lang="en-GB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200" i="1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2200" i="1">
                                <a:latin typeface="Cambria Math"/>
                              </a:rPr>
                              <m:t>−</m:t>
                            </m:r>
                            <m:r>
                              <a:rPr lang="en-GB" sz="2200" i="1">
                                <a:latin typeface="Cambria Math"/>
                              </a:rPr>
                              <m:t>𝜌</m:t>
                            </m:r>
                            <m:sSub>
                              <m:sSubPr>
                                <m:ctrlPr>
                                  <a:rPr lang="en-GB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200" i="1"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2200" i="1">
                                <a:latin typeface="Cambria Math"/>
                              </a:rPr>
                              <m:t>=0</m:t>
                            </m:r>
                            <m:r>
                              <a:rPr lang="de-DE" sz="2200" i="1">
                                <a:latin typeface="Cambria Math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215" y="1471336"/>
                <a:ext cx="4738105" cy="7666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1251215" y="5514648"/>
                <a:ext cx="3005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 when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FF0000"/>
                        </a:solidFill>
                        <a:latin typeface="Cambria Math"/>
                      </a:rPr>
                      <m:t>𝜔</m:t>
                    </m:r>
                    <m:r>
                      <a:rPr lang="en-GB" i="1">
                        <a:solidFill>
                          <a:srgbClr val="FF0000"/>
                        </a:solidFill>
                        <a:latin typeface="Cambria Math"/>
                      </a:rPr>
                      <m:t>→0</m:t>
                    </m:r>
                  </m:oMath>
                </a14:m>
                <a:r>
                  <a:rPr lang="en-GB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</a:t>
                </a:r>
                <a:endParaRPr lang="en-GB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215" y="5514648"/>
                <a:ext cx="3005375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3043" t="-10667" r="-2840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 Verbindung 5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9530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498883" y="1670200"/>
                <a:ext cx="5992666" cy="2912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𝜌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𝑔</m:t>
                                        </m:r>
                                      </m:num>
                                      <m:den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+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den>
                                    </m:f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𝜌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𝜔</m:t>
                                            </m:r>
                                          </m:e>
                                          <m:sup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𝜆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𝜔</m:t>
                                            </m:r>
                                          </m:e>
                                          <m:sup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𝑔</m:t>
                                        </m:r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𝑔𝑟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=4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+1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𝜌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83" y="1670200"/>
                <a:ext cx="5992666" cy="29126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/>
              <p:cNvSpPr/>
              <p:nvPr/>
            </p:nvSpPr>
            <p:spPr>
              <a:xfrm>
                <a:off x="0" y="243106"/>
                <a:ext cx="9144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77100" algn="ctr"/>
                <a:r>
                  <a:rPr lang="en-GB" dirty="0" smtClean="0"/>
                  <a:t>Reformulation of spheroidal modes for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𝜇</m:t>
                    </m:r>
                    <m:r>
                      <a:rPr lang="en-GB" i="1">
                        <a:latin typeface="Cambria Math"/>
                      </a:rPr>
                      <m:t>=0</m:t>
                    </m:r>
                  </m:oMath>
                </a14:m>
                <a:r>
                  <a:rPr lang="en-GB" dirty="0" smtClean="0"/>
                  <a:t> </a:t>
                </a:r>
              </a:p>
            </p:txBody>
          </p:sp>
        </mc:Choice>
        <mc:Fallback xmlns="">
          <p:sp>
            <p:nvSpPr>
              <p:cNvPr id="4" name="Rechteck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106"/>
                <a:ext cx="9144000" cy="461665"/>
              </a:xfrm>
              <a:prstGeom prst="rect">
                <a:avLst/>
              </a:prstGeom>
              <a:blipFill rotWithShape="1">
                <a:blip r:embed="rId4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733055" y="868680"/>
                <a:ext cx="36538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Differentiate the equation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/>
                        </a:rPr>
                        <m:t>𝜌</m:t>
                      </m:r>
                      <m:r>
                        <a:rPr lang="en-GB" sz="2000" i="1">
                          <a:latin typeface="Cambria Math"/>
                        </a:rPr>
                        <m:t>𝑔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GB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GB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sz="2000" i="1">
                          <a:latin typeface="Cambria Math"/>
                        </a:rPr>
                        <m:t>−</m:t>
                      </m:r>
                      <m:r>
                        <a:rPr lang="en-GB" sz="2000" i="1">
                          <a:latin typeface="Cambria Math"/>
                        </a:rPr>
                        <m:t>𝜌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/>
                            </a:rPr>
                            <m:t>𝜔</m:t>
                          </m:r>
                        </m:e>
                        <m:sup>
                          <m:r>
                            <a:rPr lang="en-GB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000" i="1">
                          <a:latin typeface="Cambria Math"/>
                        </a:rPr>
                        <m:t>𝑟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GB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GB" sz="2000" i="1">
                          <a:latin typeface="Cambria Math"/>
                        </a:rPr>
                        <m:t>−</m:t>
                      </m:r>
                      <m:r>
                        <a:rPr lang="en-GB" sz="2000" i="1">
                          <a:latin typeface="Cambria Math"/>
                        </a:rPr>
                        <m:t>𝜌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GB" sz="2000" i="1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GB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55" y="868680"/>
                <a:ext cx="3653885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1667" t="-4310"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feil nach rechts 6"/>
          <p:cNvSpPr/>
          <p:nvPr/>
        </p:nvSpPr>
        <p:spPr bwMode="auto">
          <a:xfrm>
            <a:off x="4754880" y="1111423"/>
            <a:ext cx="670560" cy="22240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763212" y="5073426"/>
                <a:ext cx="2637645" cy="7979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en-GB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0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GB" sz="2000" i="1">
                              <a:latin typeface="Cambria Math"/>
                            </a:rPr>
                            <m:t>𝜌</m:t>
                          </m:r>
                        </m:den>
                      </m:f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GB" sz="2000" i="1">
                                  <a:latin typeface="Cambria Math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GB" sz="2000" i="1">
                                  <a:latin typeface="Cambria Math"/>
                                </a:rPr>
                                <m:t>𝑑𝑟</m:t>
                              </m:r>
                            </m:den>
                          </m:f>
                          <m:r>
                            <a:rPr lang="en-GB" sz="2000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GB" sz="2000" i="1">
                                  <a:latin typeface="Cambria Math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2" y="5073426"/>
                <a:ext cx="2637645" cy="79791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3744327" y="4733763"/>
                <a:ext cx="448077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GB" sz="20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2000" b="0" i="1" smtClean="0">
                        <a:latin typeface="Cambria Math"/>
                      </a:rPr>
                      <m:t>/2</m:t>
                    </m:r>
                    <m:r>
                      <a:rPr lang="de-DE" sz="2000" b="0" i="1" smtClean="0">
                        <a:latin typeface="Cambria Math"/>
                        <a:ea typeface="Cambria Math"/>
                      </a:rPr>
                      <m:t>𝜋</m:t>
                    </m:r>
                  </m:oMath>
                </a14:m>
                <a:r>
                  <a:rPr lang="en-GB" sz="2000" dirty="0" smtClean="0"/>
                  <a:t> </a:t>
                </a: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Brunt-</a:t>
                </a:r>
                <a:r>
                  <a:rPr lang="en-GB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Väisälä</a:t>
                </a: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</a:t>
                </a:r>
              </a:p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/>
                      </a:rPr>
                      <m:t>&lt;</m:t>
                    </m:r>
                    <m:r>
                      <a:rPr lang="de-DE" sz="2000" i="1">
                        <a:latin typeface="Cambria Math"/>
                      </a:rPr>
                      <m:t>0</m:t>
                    </m:r>
                  </m:oMath>
                </a14:m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unstable</a:t>
                </a:r>
              </a:p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stable (Adam-Williamson condition)</a:t>
                </a:r>
              </a:p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/>
                      </a:rPr>
                      <m:t>&gt;</m:t>
                    </m:r>
                    <m:r>
                      <a:rPr lang="de-DE" sz="2000" i="1">
                        <a:latin typeface="Cambria Math"/>
                      </a:rPr>
                      <m:t>0</m:t>
                    </m:r>
                  </m:oMath>
                </a14:m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super stable</a:t>
                </a:r>
                <a:endPara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327" y="4733763"/>
                <a:ext cx="4480778" cy="1323439"/>
              </a:xfrm>
              <a:prstGeom prst="rect">
                <a:avLst/>
              </a:prstGeom>
              <a:blipFill rotWithShape="1">
                <a:blip r:embed="rId7"/>
                <a:stretch>
                  <a:fillRect t="-2304" r="-816" b="-7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6655163" y="2309114"/>
                <a:ext cx="2290717" cy="166802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Outer core: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𝑁</m:t>
                            </m:r>
                          </m:e>
                          <m:sup>
                            <m:r>
                              <a:rPr lang="en-GB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2000" i="1">
                            <a:latin typeface="Cambria Math"/>
                          </a:rPr>
                          <m:t>2</m:t>
                        </m:r>
                        <m:r>
                          <a:rPr lang="de-DE" sz="2000" i="1">
                            <a:latin typeface="Cambria Math"/>
                            <a:ea typeface="Cambria Math"/>
                          </a:rPr>
                          <m:t>𝜋</m:t>
                        </m:r>
                      </m:den>
                    </m:f>
                    <m:r>
                      <a:rPr lang="en-GB" sz="2000" i="1">
                        <a:latin typeface="Cambria Math"/>
                        <a:ea typeface="Cambria Math"/>
                      </a:rPr>
                      <m:t>~</m:t>
                    </m:r>
                  </m:oMath>
                </a14:m>
                <a:r>
                  <a:rPr lang="de-DE" sz="2000" b="0" dirty="0" smtClean="0">
                    <a:latin typeface="Times New Roman" panose="02020603050405020304" pitchFamily="18" charset="0"/>
                    <a:ea typeface="Cambria Math"/>
                  </a:rPr>
                  <a:t>0 </a:t>
                </a:r>
              </a:p>
              <a:p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Atmosphere:</a:t>
                </a:r>
                <a:endParaRPr lang="de-DE" sz="2000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𝑁</m:t>
                            </m:r>
                          </m:e>
                          <m:sup>
                            <m:r>
                              <a:rPr lang="en-GB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2000" b="0" i="1" smtClean="0">
                            <a:latin typeface="Cambria Math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den>
                    </m:f>
                    <m:r>
                      <a:rPr lang="en-GB" sz="2000" i="1">
                        <a:latin typeface="Cambria Math"/>
                        <a:ea typeface="Cambria Math"/>
                      </a:rPr>
                      <m:t>~</m:t>
                    </m:r>
                  </m:oMath>
                </a14:m>
                <a:r>
                  <a:rPr lang="de-DE" sz="2000" dirty="0" smtClean="0">
                    <a:latin typeface="Times New Roman" panose="02020603050405020304" pitchFamily="18" charset="0"/>
                    <a:ea typeface="Cambria Math"/>
                  </a:rPr>
                  <a:t>1.75-3.68 </a:t>
                </a:r>
                <a:r>
                  <a:rPr lang="de-DE" sz="2000" dirty="0" err="1" smtClean="0">
                    <a:latin typeface="Times New Roman" panose="02020603050405020304" pitchFamily="18" charset="0"/>
                    <a:ea typeface="Cambria Math"/>
                  </a:rPr>
                  <a:t>mHz</a:t>
                </a:r>
                <a:r>
                  <a:rPr lang="de-DE" sz="2000" dirty="0" smtClean="0">
                    <a:latin typeface="Times New Roman" panose="02020603050405020304" pitchFamily="18" charset="0"/>
                    <a:ea typeface="Cambria Math"/>
                  </a:rPr>
                  <a:t>.</a:t>
                </a:r>
                <a:endParaRPr lang="de-DE" sz="2000" dirty="0">
                  <a:latin typeface="Times New Roman" panose="02020603050405020304" pitchFamily="18" charset="0"/>
                  <a:ea typeface="Cambria Math"/>
                </a:endParaRPr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163" y="2309114"/>
                <a:ext cx="2290717" cy="1668021"/>
              </a:xfrm>
              <a:prstGeom prst="rect">
                <a:avLst/>
              </a:prstGeom>
              <a:blipFill rotWithShape="1">
                <a:blip r:embed="rId8"/>
                <a:stretch>
                  <a:fillRect l="-2646" t="-1455" r="-265" b="-145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10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5966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30391" y="1021976"/>
            <a:ext cx="874596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00">
              <a:spcAft>
                <a:spcPts val="0"/>
              </a:spcAft>
            </a:pPr>
            <a:r>
              <a:rPr lang="en-GB" sz="3200" b="1" dirty="0" smtClean="0"/>
              <a:t>QSSP </a:t>
            </a:r>
            <a:r>
              <a:rPr lang="en-GB" sz="3200" b="1" dirty="0"/>
              <a:t>– </a:t>
            </a:r>
            <a:r>
              <a:rPr lang="en-GB" sz="3200" b="1" dirty="0" smtClean="0"/>
              <a:t>Computation of complete </a:t>
            </a:r>
            <a:r>
              <a:rPr lang="en-GB" sz="3200" b="1" dirty="0"/>
              <a:t>synthetic seismograms based on a self-gravitating earth model with the atmosphere-ocean-mantle-core structure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Normal mode theory, effect of gravity and self-gravitation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/>
              <a:t>Hybrid algorithm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Examples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of complete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seismograms: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body waves, surface waves, infrasound gravity waves, tsunami, circling surface waves and free oscillations, static offsets, etc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17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With or without the gravity effect?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/>
              <p:cNvSpPr/>
              <p:nvPr/>
            </p:nvSpPr>
            <p:spPr>
              <a:xfrm>
                <a:off x="1299658" y="882722"/>
                <a:ext cx="7234742" cy="324704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Without gravity:</a:t>
                </a:r>
                <a:endPara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40000" indent="-342000">
                  <a:spcBef>
                    <a:spcPts val="500"/>
                  </a:spcBef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Analytical closed-form solutions </a:t>
                </a: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 propagator </a:t>
                </a: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algorithm, but</a:t>
                </a:r>
                <a:endPara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40000" indent="-342000">
                  <a:spcBef>
                    <a:spcPts val="500"/>
                  </a:spcBef>
                  <a:buFont typeface="Wingdings" panose="05000000000000000000" pitchFamily="2" charset="2"/>
                  <a:buChar char="§"/>
                </a:pP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 tsunami wave</a:t>
                </a:r>
              </a:p>
              <a:p>
                <a:pPr marL="540000" indent="-342000">
                  <a:spcBef>
                    <a:spcPts val="500"/>
                  </a:spcBef>
                  <a:buFont typeface="Wingdings" panose="05000000000000000000" pitchFamily="2" charset="2"/>
                  <a:buChar char="§"/>
                </a:pP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infrasound gravity wave</a:t>
                </a:r>
                <a:endPara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40000" indent="-342000">
                  <a:spcBef>
                    <a:spcPts val="500"/>
                  </a:spcBef>
                  <a:buFont typeface="Wingdings" panose="05000000000000000000" pitchFamily="2" charset="2"/>
                  <a:buChar char="§"/>
                </a:pP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Wrong spectra of low-frequency spheroidal free oscillations</a:t>
                </a:r>
              </a:p>
              <a:p>
                <a:pPr marL="540000" indent="-342000">
                  <a:spcBef>
                    <a:spcPts val="500"/>
                  </a:spcBef>
                  <a:buFont typeface="Wingdings" panose="05000000000000000000" pitchFamily="2" charset="2"/>
                  <a:buChar char="§"/>
                </a:pPr>
                <a:endPara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gravity:</a:t>
                </a:r>
              </a:p>
              <a:p>
                <a:pPr marL="540000" indent="-342000">
                  <a:spcBef>
                    <a:spcPts val="500"/>
                  </a:spcBef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nalytical </a:t>
                </a: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closed-form </a:t>
                </a: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solutions only for outer and inner core, where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/>
                        <a:cs typeface="Times New Roman" panose="02020603050405020304" pitchFamily="18" charset="0"/>
                        <a:sym typeface="Symbol"/>
                      </a:rPr>
                      <m:t>𝑔</m:t>
                    </m:r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de-DE" sz="2000" b="0" i="1" smtClean="0">
                            <a:latin typeface="Cambria Math"/>
                            <a:cs typeface="Times New Roman" panose="02020603050405020304" pitchFamily="18" charset="0"/>
                            <a:sym typeface="Symbol"/>
                          </a:rPr>
                          <m:t>𝑟</m:t>
                        </m:r>
                      </m:e>
                    </m:d>
                    <m:r>
                      <a:rPr lang="de-DE" sz="20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Symbol"/>
                      </a:rPr>
                      <m:t>∝</m:t>
                    </m:r>
                    <m:r>
                      <a:rPr lang="de-DE" sz="20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Symbol"/>
                      </a:rPr>
                      <m:t>𝑟</m:t>
                    </m:r>
                    <m:r>
                      <a:rPr lang="de-DE" sz="20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Symbol"/>
                      </a:rPr>
                      <m:t>.</m:t>
                    </m:r>
                  </m:oMath>
                </a14:m>
                <a:endPara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htec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658" y="882722"/>
                <a:ext cx="7234742" cy="3247043"/>
              </a:xfrm>
              <a:prstGeom prst="rect">
                <a:avLst/>
              </a:prstGeom>
              <a:blipFill rotWithShape="1">
                <a:blip r:embed="rId3"/>
                <a:stretch>
                  <a:fillRect l="-842" t="-940"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ieren 5"/>
          <p:cNvGrpSpPr/>
          <p:nvPr/>
        </p:nvGrpSpPr>
        <p:grpSpPr>
          <a:xfrm>
            <a:off x="461458" y="4512260"/>
            <a:ext cx="8072942" cy="1323439"/>
            <a:chOff x="1619698" y="4603700"/>
            <a:chExt cx="6076503" cy="1323439"/>
          </a:xfrm>
        </p:grpSpPr>
        <p:sp>
          <p:nvSpPr>
            <p:cNvPr id="3" name="Pfeil nach rechts 2"/>
            <p:cNvSpPr/>
            <p:nvPr/>
          </p:nvSpPr>
          <p:spPr bwMode="auto">
            <a:xfrm>
              <a:off x="1619698" y="5059680"/>
              <a:ext cx="633762" cy="359628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96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/>
                <p:cNvSpPr txBox="1"/>
                <p:nvPr/>
              </p:nvSpPr>
              <p:spPr>
                <a:xfrm>
                  <a:off x="2355432" y="4603700"/>
                  <a:ext cx="5340769" cy="1323439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Hybrid </a:t>
                  </a:r>
                  <a:r>
                    <a:rPr lang="en-GB" sz="20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algorithm</a:t>
                  </a:r>
                </a:p>
                <a:p>
                  <a:r>
                    <a:rPr lang="en-GB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Numerical </a:t>
                  </a:r>
                  <a:r>
                    <a:rPr lang="en-GB" sz="2000" dirty="0" err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Runge-Kutta</a:t>
                  </a:r>
                  <a:r>
                    <a:rPr lang="en-GB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integration for fully gravity-deformation coupling  in the range </a:t>
                  </a:r>
                  <a14:m>
                    <m:oMath xmlns:m="http://schemas.openxmlformats.org/officeDocument/2006/math">
                      <m:r>
                        <a:rPr lang="de-DE" sz="2000" b="0" i="1" smtClean="0">
                          <a:latin typeface="Cambria Math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GB" sz="20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de-DE" sz="20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3 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mHz</m:t>
                      </m:r>
                    </m:oMath>
                  </a14:m>
                  <a:r>
                    <a:rPr lang="en-GB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de-DE" sz="2000" b="0" i="1" smtClean="0">
                          <a:latin typeface="Cambria Math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GB" sz="20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de-DE" sz="20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de-DE" sz="20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00</m:t>
                      </m:r>
                    </m:oMath>
                  </a14:m>
                  <a:r>
                    <a:rPr lang="en-GB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else analytical propagator algorithm without gravity effect on deformation</a:t>
                  </a:r>
                  <a:endPara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feld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432" y="4603700"/>
                  <a:ext cx="5340769" cy="132343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772" t="-1826" b="-6849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Gerade Verbindung 6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538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Frequency-degree integration/summation area</a:t>
            </a:r>
          </a:p>
        </p:txBody>
      </p:sp>
      <p:cxnSp>
        <p:nvCxnSpPr>
          <p:cNvPr id="5" name="Gerade Verbindung 4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6" name="Gruppieren 25"/>
          <p:cNvGrpSpPr/>
          <p:nvPr/>
        </p:nvGrpSpPr>
        <p:grpSpPr>
          <a:xfrm>
            <a:off x="2194084" y="1223963"/>
            <a:ext cx="4755832" cy="4460557"/>
            <a:chOff x="2194084" y="1223963"/>
            <a:chExt cx="4755832" cy="4460557"/>
          </a:xfrm>
        </p:grpSpPr>
        <p:pic>
          <p:nvPicPr>
            <p:cNvPr id="6" name="Picture 6" descr="D:\qssp-2009f\hybrid.png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084" y="1223963"/>
              <a:ext cx="4755832" cy="4460557"/>
            </a:xfrm>
            <a:prstGeom prst="rect">
              <a:avLst/>
            </a:prstGeom>
            <a:noFill/>
            <a:ln w="1270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Gerade Verbindung 2"/>
            <p:cNvCxnSpPr/>
            <p:nvPr/>
          </p:nvCxnSpPr>
          <p:spPr bwMode="auto">
            <a:xfrm flipV="1">
              <a:off x="2697480" y="3454241"/>
              <a:ext cx="4114800" cy="175784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/>
          </p:nvCxnSpPr>
          <p:spPr bwMode="auto">
            <a:xfrm flipV="1">
              <a:off x="2712720" y="1341120"/>
              <a:ext cx="1859280" cy="388620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/>
                <p:cNvSpPr txBox="1"/>
                <p:nvPr/>
              </p:nvSpPr>
              <p:spPr>
                <a:xfrm rot="17700000">
                  <a:off x="2838798" y="2164378"/>
                  <a:ext cx="19986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 b="1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𝒍</m:t>
                        </m:r>
                        <m:r>
                          <a:rPr lang="de-DE" sz="2000" b="1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2000" b="1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de-DE" sz="2000" b="1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𝝅</m:t>
                        </m:r>
                        <m:r>
                          <a:rPr lang="de-DE" sz="2000" b="1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𝒂𝒇</m:t>
                        </m:r>
                        <m:r>
                          <a:rPr lang="de-DE" sz="2000" b="1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2000" b="1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GB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feld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7700000">
                  <a:off x="2838798" y="2164378"/>
                  <a:ext cx="1998689" cy="40011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/>
                <p:cNvSpPr txBox="1"/>
                <p:nvPr/>
              </p:nvSpPr>
              <p:spPr>
                <a:xfrm rot="20220000">
                  <a:off x="4843752" y="3926708"/>
                  <a:ext cx="20323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 b="1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𝒍</m:t>
                        </m:r>
                        <m:r>
                          <a:rPr lang="de-DE" sz="2000" b="1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2000" b="1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de-DE" sz="2000" b="1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𝝅</m:t>
                        </m:r>
                        <m:r>
                          <a:rPr lang="de-DE" sz="2000" b="1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𝒂𝒇</m:t>
                        </m:r>
                        <m:r>
                          <a:rPr lang="de-DE" sz="2000" b="1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2000" b="1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𝒎𝒂𝒙</m:t>
                            </m:r>
                          </m:sub>
                        </m:sSub>
                      </m:oMath>
                    </m:oMathPara>
                  </a14:m>
                  <a:endParaRPr lang="en-GB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feld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20000">
                  <a:off x="4843752" y="3926708"/>
                  <a:ext cx="2032351" cy="40011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6050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Numerical solutions by </a:t>
            </a:r>
            <a:r>
              <a:rPr lang="en-GB" dirty="0" err="1" smtClean="0"/>
              <a:t>orthonormalized</a:t>
            </a:r>
            <a:r>
              <a:rPr lang="en-GB" dirty="0" smtClean="0"/>
              <a:t> R-K 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/>
              <p:cNvSpPr txBox="1"/>
              <p:nvPr/>
            </p:nvSpPr>
            <p:spPr>
              <a:xfrm>
                <a:off x="989609" y="1539240"/>
                <a:ext cx="7164782" cy="3509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Normalization</a:t>
                </a:r>
                <a:r>
                  <a:rPr lang="de-DE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sz="2000" b="0" i="1" smtClean="0">
                          <a:latin typeface="Cambria Math"/>
                        </a:rPr>
                        <m:t>≔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1" i="1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  <m:r>
                        <a:rPr lang="de-DE" sz="2000" b="0" i="1" smtClean="0">
                          <a:latin typeface="Cambria Math"/>
                        </a:rPr>
                        <m:t>,  </m:t>
                      </m:r>
                      <m:r>
                        <a:rPr lang="de-DE" sz="2000" b="0" i="1" smtClean="0">
                          <a:latin typeface="Cambria Math"/>
                        </a:rPr>
                        <m:t>𝑖</m:t>
                      </m:r>
                      <m:r>
                        <a:rPr lang="de-DE" sz="2000" b="0" i="1" smtClean="0">
                          <a:latin typeface="Cambria Math"/>
                        </a:rPr>
                        <m:t>=1,2,3.</m:t>
                      </m:r>
                    </m:oMath>
                  </m:oMathPara>
                </a14:m>
                <a:endParaRPr lang="de-DE" sz="2000" b="0" i="1" dirty="0" smtClean="0"/>
              </a:p>
              <a:p>
                <a:endParaRPr lang="en-GB" sz="2000" i="1" dirty="0" smtClean="0"/>
              </a:p>
              <a:p>
                <a:r>
                  <a:rPr lang="de-DE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Orthogonalization</a:t>
                </a:r>
                <a:r>
                  <a:rPr lang="de-DE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GB" sz="2000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de-DE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de-DE" sz="20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de-DE" sz="2000" b="1" i="1" smtClean="0">
                        <a:latin typeface="Cambria Math"/>
                      </a:rPr>
                      <m:t>≔</m:t>
                    </m:r>
                  </m:oMath>
                </a14:m>
                <a:r>
                  <a:rPr lang="de-DE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de-DE" sz="20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de-DE" sz="20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/>
                      </a:rPr>
                      <m:t>,</m:t>
                    </m:r>
                  </m:oMath>
                </a14:m>
                <a:endParaRPr lang="de-DE" sz="20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sz="2000" b="1" i="1">
                          <a:latin typeface="Cambria Math"/>
                        </a:rPr>
                        <m:t>≔</m:t>
                      </m:r>
                      <m:sSub>
                        <m:sSubPr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sz="2000" b="1" i="1" smtClean="0">
                          <a:latin typeface="Cambria Math"/>
                        </a:rPr>
                        <m:t>+</m:t>
                      </m:r>
                      <m:r>
                        <a:rPr lang="de-DE" sz="2000" b="0" i="1" smtClean="0">
                          <a:latin typeface="Cambria Math"/>
                        </a:rPr>
                        <m:t>𝑎</m:t>
                      </m:r>
                      <m:sSub>
                        <m:sSubPr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sz="2000" b="1" i="1" smtClean="0">
                          <a:latin typeface="Cambria Math"/>
                        </a:rPr>
                        <m:t>,</m:t>
                      </m:r>
                      <m:r>
                        <a:rPr lang="de-DE" sz="2000" b="0" i="1" smtClean="0">
                          <a:latin typeface="Cambria Math"/>
                        </a:rPr>
                        <m:t>                        </m:t>
                      </m:r>
                      <m:r>
                        <a:rPr lang="de-DE" sz="2000" i="1">
                          <a:latin typeface="Cambria Math"/>
                          <a:ea typeface="Cambria Math"/>
                        </a:rPr>
                        <m:t>←</m:t>
                      </m:r>
                      <m:sSub>
                        <m:sSubPr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sz="2000" b="1" dirty="0" smtClean="0">
                          <a:latin typeface="Cambria Math"/>
                          <a:ea typeface="Cambria Math"/>
                        </a:rPr>
                        <m:t>⊥</m:t>
                      </m:r>
                      <m:sSub>
                        <m:sSubPr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sz="2000" b="1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de-DE" sz="2000" b="1" dirty="0" smtClean="0">
                  <a:latin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sz="2000" b="1" i="1">
                          <a:latin typeface="Cambria Math"/>
                        </a:rPr>
                        <m:t>≔</m:t>
                      </m:r>
                      <m:sSub>
                        <m:sSubPr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sz="2000" b="1" i="1">
                          <a:latin typeface="Cambria Math"/>
                        </a:rPr>
                        <m:t>+</m:t>
                      </m:r>
                      <m:r>
                        <a:rPr lang="de-DE" sz="2000" b="0" i="1" smtClean="0">
                          <a:latin typeface="Cambria Math"/>
                        </a:rPr>
                        <m:t>𝑏</m:t>
                      </m:r>
                      <m:sSub>
                        <m:sSubPr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sz="2000" b="1" i="1" smtClean="0">
                          <a:latin typeface="Cambria Math"/>
                        </a:rPr>
                        <m:t>+</m:t>
                      </m:r>
                      <m:r>
                        <a:rPr lang="de-DE" sz="2000" b="0" i="1" smtClean="0">
                          <a:latin typeface="Cambria Math"/>
                        </a:rPr>
                        <m:t>𝑐</m:t>
                      </m:r>
                      <m:sSub>
                        <m:sSubPr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sz="2000" b="1" i="1" smtClean="0">
                          <a:latin typeface="Cambria Math"/>
                        </a:rPr>
                        <m:t>,</m:t>
                      </m:r>
                      <m:r>
                        <a:rPr lang="de-DE" sz="2000" b="0" i="0" smtClean="0">
                          <a:latin typeface="Cambria Math"/>
                        </a:rPr>
                        <m:t> </m:t>
                      </m:r>
                      <m:r>
                        <a:rPr lang="de-DE" sz="2000" b="0" i="1" smtClean="0">
                          <a:latin typeface="Cambria Math"/>
                        </a:rPr>
                        <m:t> </m:t>
                      </m:r>
                      <m:r>
                        <a:rPr lang="de-DE" sz="2000" i="1" smtClean="0">
                          <a:latin typeface="Cambria Math"/>
                          <a:ea typeface="Cambria Math"/>
                        </a:rPr>
                        <m:t>←</m:t>
                      </m:r>
                      <m:d>
                        <m:dPr>
                          <m:begChr m:val="{"/>
                          <m:endChr m:val=""/>
                          <m:ctrlPr>
                            <a:rPr lang="de-DE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1" i="1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de-DE" sz="20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sz="2000" b="1" dirty="0">
                                    <a:latin typeface="Cambria Math"/>
                                    <a:ea typeface="Cambria Math"/>
                                  </a:rPr>
                                  <m:t>⊥</m:t>
                                </m:r>
                                <m:sSub>
                                  <m:sSubPr>
                                    <m:ctrlPr>
                                      <a:rPr lang="de-DE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1" i="1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de-DE" sz="20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sz="20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1" i="1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de-DE" sz="20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sz="2000" b="1" dirty="0">
                                    <a:latin typeface="Cambria Math"/>
                                    <a:ea typeface="Cambria Math"/>
                                  </a:rPr>
                                  <m:t>⊥</m:t>
                                </m:r>
                                <m:sSub>
                                  <m:sSubPr>
                                    <m:ctrlPr>
                                      <a:rPr lang="de-DE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1" i="1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de-DE" sz="20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de-DE" sz="2000" b="1" dirty="0">
                                    <a:latin typeface="Times New Roman" panose="02020603050405020304" pitchFamily="18" charset="0"/>
                                  </a:rPr>
                                  <m:t>.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2000" b="1" dirty="0" smtClean="0">
                  <a:latin typeface="Times New Roman" panose="02020603050405020304" pitchFamily="18" charset="0"/>
                </a:endParaRPr>
              </a:p>
              <a:p>
                <a:r>
                  <a:rPr lang="de-DE" sz="2000" b="1" dirty="0" smtClean="0">
                    <a:latin typeface="Times New Roman" panose="02020603050405020304" pitchFamily="18" charset="0"/>
                  </a:rPr>
                  <a:t>                                                                     </a:t>
                </a:r>
                <a:endPara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Integration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de-DE" sz="20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de-DE" sz="2000" b="0" i="1" smtClean="0">
                            <a:latin typeface="Cambria Math"/>
                          </a:rPr>
                          <m:t>𝑛</m:t>
                        </m:r>
                        <m:r>
                          <a:rPr lang="de-DE" sz="2000" b="1" i="1" smtClean="0">
                            <a:latin typeface="Cambria Math"/>
                          </a:rPr>
                          <m:t>+</m:t>
                        </m:r>
                        <m:r>
                          <a:rPr lang="de-DE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…</a:t>
                </a:r>
              </a:p>
            </p:txBody>
          </p:sp>
        </mc:Choice>
        <mc:Fallback xmlns=""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09" y="1539240"/>
                <a:ext cx="7164782" cy="3509550"/>
              </a:xfrm>
              <a:prstGeom prst="rect">
                <a:avLst/>
              </a:prstGeom>
              <a:blipFill rotWithShape="1">
                <a:blip r:embed="rId3"/>
                <a:stretch>
                  <a:fillRect l="-850" t="-870" b="-20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erade Verbindung 4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270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Analytical solutions for a homogeneous spherical shell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960120" y="1039565"/>
                <a:ext cx="7589520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Analytical </a:t>
                </a: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closed-form solutions </a:t>
                </a: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toroidal mode were derived by Gilbert &amp; </a:t>
                </a: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Backus (1968</a:t>
                </a: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  <a:endPara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Analytical closed-form solutions </a:t>
                </a: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spheroidal mode were derived by </a:t>
                </a: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Gilbert &amp; Backus (1968), </a:t>
                </a: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too, but by assuming that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/>
                          </a:rPr>
                          <m:t>𝑟</m:t>
                        </m:r>
                      </m:e>
                    </m:d>
                    <m:r>
                      <a:rPr lang="en-GB" sz="2000" i="1">
                        <a:latin typeface="Cambria Math"/>
                      </a:rPr>
                      <m:t>/</m:t>
                    </m:r>
                    <m:r>
                      <a:rPr lang="en-GB" sz="2000" i="1">
                        <a:latin typeface="Cambria Math"/>
                      </a:rPr>
                      <m:t>𝑟</m:t>
                    </m:r>
                    <m:r>
                      <a:rPr lang="en-GB" sz="2000" i="1">
                        <a:latin typeface="Cambria Math"/>
                      </a:rPr>
                      <m:t>=</m:t>
                    </m:r>
                    <m:r>
                      <a:rPr lang="en-GB" sz="2000" i="1">
                        <a:latin typeface="Cambria Math"/>
                      </a:rPr>
                      <m:t>𝑐𝑜𝑛𝑠𝑡</m:t>
                    </m:r>
                  </m:oMath>
                </a14:m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Complete analytical </a:t>
                </a: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closed-form solutions for </a:t>
                </a: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both </a:t>
                </a: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toroidal </a:t>
                </a: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non-gravitating spheroidal modes are given by </a:t>
                </a: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Takeuchi &amp; Saito (1972</a:t>
                </a: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  <a:endPara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xpansion of seismic sources in terms spherical harmonics also see </a:t>
                </a: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Takeuchi &amp; Saito (1972</a:t>
                </a: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  <a:endPara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" y="1039565"/>
                <a:ext cx="7589520" cy="2862322"/>
              </a:xfrm>
              <a:prstGeom prst="rect">
                <a:avLst/>
              </a:prstGeom>
              <a:blipFill rotWithShape="1">
                <a:blip r:embed="rId3"/>
                <a:stretch>
                  <a:fillRect l="-884" t="-1066" r="-964" b="-29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erade Verbindung 4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1051560" y="3929527"/>
                <a:ext cx="7223760" cy="210955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Assumption on analytical solutions used in QSSP</a:t>
                </a:r>
              </a:p>
              <a:p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Deformation and gravity change are coupled hierarchically, i.e., deformation is independent from gravity and self-gravitation, while gravity change is induced purely by deformation.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𝜌</m:t>
                                </m:r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GB" sz="1600" b="1" i="1">
                                        <a:latin typeface="Cambria Math"/>
                                      </a:rPr>
                                      <m:t>𝒖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  <a:ea typeface="Cambria Math"/>
                                          </a:rPr>
                                          <m:t>𝜕</m:t>
                                        </m:r>
                                        <m:r>
                                          <a:rPr lang="de-DE" sz="1600" i="1">
                                            <a:latin typeface="Cambria Math"/>
                                            <a:ea typeface="Cambria Math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lang="de-DE" sz="1600" i="1">
                                    <a:latin typeface="Cambria Math"/>
                                  </a:rPr>
                                  <m:t>=</m:t>
                                </m:r>
                              </m:e>
                              <m:e>
                                <m:r>
                                  <a:rPr lang="en-GB" sz="1600">
                                    <a:latin typeface="Cambria Math"/>
                                  </a:rPr>
                                  <m:t>𝛻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∙</m:t>
                                </m:r>
                                <m:r>
                                  <a:rPr lang="en-GB" sz="1600" b="1" i="1">
                                    <a:latin typeface="Cambria Math"/>
                                  </a:rPr>
                                  <m:t>𝝈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sz="1600" b="1" i="1">
                                    <a:latin typeface="Cambria Math"/>
                                  </a:rPr>
                                  <m:t>𝒇</m:t>
                                </m:r>
                                <m:r>
                                  <a:rPr lang="de-DE" sz="1600" b="1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b="1" i="1" smtClean="0">
                                    <a:latin typeface="Cambria Math"/>
                                  </a:rPr>
                                  <m:t>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>
                                        <a:latin typeface="Cambria Math"/>
                                      </a:rPr>
                                      <m:t>𝛻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𝜓</m:t>
                                </m:r>
                              </m:e>
                              <m:e>
                                <m:r>
                                  <a:rPr lang="de-DE" sz="1600" i="1">
                                    <a:latin typeface="Cambria Math"/>
                                  </a:rPr>
                                  <m:t>=</m:t>
                                </m:r>
                              </m:e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1600">
                                    <a:latin typeface="Cambria Math"/>
                                  </a:rPr>
                                  <m:t>𝛻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∙</m:t>
                                </m:r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𝜌</m:t>
                                    </m:r>
                                    <m:r>
                                      <a:rPr lang="en-GB" sz="1600" b="1" i="1">
                                        <a:latin typeface="Cambria Math"/>
                                      </a:rPr>
                                      <m:t>𝒖</m:t>
                                    </m:r>
                                  </m:e>
                                </m:d>
                                <m:r>
                                  <a:rPr lang="de-DE" sz="1600" i="1">
                                    <a:latin typeface="Cambria Math"/>
                                  </a:rPr>
                                  <m:t>.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" y="3929527"/>
                <a:ext cx="7223760" cy="2109552"/>
              </a:xfrm>
              <a:prstGeom prst="rect">
                <a:avLst/>
              </a:prstGeom>
              <a:blipFill rotWithShape="1">
                <a:blip r:embed="rId4"/>
                <a:stretch>
                  <a:fillRect l="-842" t="-114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80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Two fundamental solutions of toroidal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899160" y="1080714"/>
                <a:ext cx="6492240" cy="1893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i="1"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de-DE" b="0" i="1" smtClean="0">
                                    <a:latin typeface="Cambria Math"/>
                                  </a:rPr>
                                  <m:t>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𝜇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GB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sz="1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/>
                                  </a:rPr>
                                  <m:t>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𝜇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GB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i="1" dirty="0" smtClean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" y="1080714"/>
                <a:ext cx="6492240" cy="189385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1060586" y="3066422"/>
                <a:ext cx="7793854" cy="1370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i="1">
                              <a:latin typeface="Cambria Math"/>
                            </a:rPr>
                            <m:t>𝑟</m:t>
                          </m:r>
                        </m:e>
                      </m:mr>
                    </m:m>
                  </m:oMath>
                </a14:m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GB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/>
                          </a:rPr>
                          <m:t>𝜔</m:t>
                        </m:r>
                      </m:num>
                      <m:den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i="1" dirty="0" smtClean="0">
                    <a:latin typeface="Cambria Math"/>
                  </a:rPr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𝑗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</a:t>
                </a:r>
                <a:r>
                  <a:rPr lang="en-GB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spherical Bessel functions 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 1. 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kind, respectively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86" y="3066422"/>
                <a:ext cx="7793854" cy="1370953"/>
              </a:xfrm>
              <a:prstGeom prst="rect">
                <a:avLst/>
              </a:prstGeom>
              <a:blipFill rotWithShape="1">
                <a:blip r:embed="rId4"/>
                <a:stretch>
                  <a:fillRect l="-1251" t="-889" r="-1720" b="-9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6147148" y="1080714"/>
                <a:ext cx="2051972" cy="40011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Regular at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/>
                      </a:rPr>
                      <m:t>𝑟</m:t>
                    </m:r>
                    <m:r>
                      <a:rPr lang="en-GB" sz="2000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de-DE" sz="2000" i="1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148" y="1080714"/>
                <a:ext cx="2051972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2655" t="-5882" b="-2352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6147148" y="2284674"/>
                <a:ext cx="2051972" cy="40011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Irregular at</a:t>
                </a:r>
                <a14:m>
                  <m:oMath xmlns:m="http://schemas.openxmlformats.org/officeDocument/2006/math">
                    <m:r>
                      <a:rPr lang="de-DE" sz="2000" b="0" i="0" smtClean="0">
                        <a:latin typeface="Cambria Math"/>
                      </a:rPr>
                      <m:t> </m:t>
                    </m:r>
                    <m:r>
                      <a:rPr lang="en-GB" sz="2000" i="1">
                        <a:latin typeface="Cambria Math"/>
                      </a:rPr>
                      <m:t>𝑟</m:t>
                    </m:r>
                    <m:r>
                      <a:rPr lang="en-GB" sz="2000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de-DE" sz="2000" i="1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148" y="2284674"/>
                <a:ext cx="2051972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2655" t="-5970" b="-2537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/>
              <p:cNvSpPr/>
              <p:nvPr/>
            </p:nvSpPr>
            <p:spPr>
              <a:xfrm>
                <a:off x="1060586" y="4459562"/>
                <a:ext cx="2270493" cy="1619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de-DE" i="1">
                                        <a:latin typeface="Cambria Math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>
                                                <a:latin typeface="Cambria Math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de-DE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func>
                                      </m:num>
                                      <m:den>
                                        <m:r>
                                          <a:rPr lang="de-DE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de-DE">
                                            <a:latin typeface="Cambria Math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de-DE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de-DE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GB" dirty="0"/>
                                      <m:t> 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 smtClean="0"/>
              </a:p>
            </p:txBody>
          </p:sp>
        </mc:Choice>
        <mc:Fallback xmlns="">
          <p:sp>
            <p:nvSpPr>
              <p:cNvPr id="9" name="Rechtec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86" y="4459562"/>
                <a:ext cx="2270493" cy="161941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3779520" y="4733296"/>
                <a:ext cx="4864922" cy="9936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Recursive relations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𝑙</m:t>
                        </m:r>
                        <m:r>
                          <a:rPr lang="de-DE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de-DE" b="0" i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</a:rPr>
                          <m:t>𝑙</m:t>
                        </m:r>
                      </m:sup>
                    </m:sSup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de-DE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de-DE" i="1">
                                <a:latin typeface="Cambria Math"/>
                              </a:rPr>
                              <m:t>𝑙</m:t>
                            </m:r>
                          </m:sup>
                        </m:s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𝑗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520" y="4733296"/>
                <a:ext cx="4864922" cy="993605"/>
              </a:xfrm>
              <a:prstGeom prst="rect">
                <a:avLst/>
              </a:prstGeom>
              <a:blipFill rotWithShape="1">
                <a:blip r:embed="rId8"/>
                <a:stretch>
                  <a:fillRect t="-4908" b="-49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10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4744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4305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Elasticity theory</a:t>
            </a:r>
            <a:endParaRPr lang="en-GB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1634098" y="1158127"/>
            <a:ext cx="6030726" cy="4802037"/>
            <a:chOff x="1634098" y="1158127"/>
            <a:chExt cx="6030726" cy="4802037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4098" y="1158127"/>
              <a:ext cx="6030726" cy="4802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hteck 4"/>
            <p:cNvSpPr/>
            <p:nvPr/>
          </p:nvSpPr>
          <p:spPr bwMode="auto">
            <a:xfrm>
              <a:off x="3738282" y="1479176"/>
              <a:ext cx="295835" cy="26894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96" charset="-128"/>
              </a:endParaRPr>
            </a:p>
          </p:txBody>
        </p:sp>
      </p:grpSp>
      <p:cxnSp>
        <p:nvCxnSpPr>
          <p:cNvPr id="7" name="Gerade Verbindung 6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8244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/>
              <a:t>F</a:t>
            </a:r>
            <a:r>
              <a:rPr lang="en-GB" dirty="0" smtClean="0"/>
              <a:t>undamental solutions of spheroidal mode - 1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1087572" y="1817581"/>
                <a:ext cx="7365093" cy="25042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𝑙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𝜆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+2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𝜇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+2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𝜇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+2</m:t>
                                    </m:r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41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=2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𝜇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51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=4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61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=4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572" y="1817581"/>
                <a:ext cx="7365093" cy="25042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/>
              <p:cNvSpPr/>
              <p:nvPr/>
            </p:nvSpPr>
            <p:spPr>
              <a:xfrm>
                <a:off x="1209122" y="4330266"/>
                <a:ext cx="2346860" cy="827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GB" i="1"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GB" i="1">
                                <a:latin typeface="Cambria Math"/>
                              </a:rPr>
                              <m:t>𝑟</m:t>
                            </m:r>
                            <m:r>
                              <a:rPr lang="en-GB" i="1">
                                <a:latin typeface="Cambria Math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/>
                                  </a:rPr>
                                  <m:t>𝜔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i="1">
                                <a:latin typeface="Cambria Math"/>
                              </a:rPr>
                              <m:t>𝑟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Rechtec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122" y="4330266"/>
                <a:ext cx="2346860" cy="8278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3744132" y="5166503"/>
                <a:ext cx="2051972" cy="40011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Regular at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/>
                      </a:rPr>
                      <m:t>𝑟</m:t>
                    </m:r>
                    <m:r>
                      <a:rPr lang="en-GB" sz="2000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de-DE" sz="2000" i="1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132" y="5166503"/>
                <a:ext cx="2051972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2655" t="-5970" b="-2537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 Verbindung 5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1446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/>
              <a:t>F</a:t>
            </a:r>
            <a:r>
              <a:rPr lang="en-GB" dirty="0" smtClean="0"/>
              <a:t>undamental solutions of spheroidal mode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775132" y="891962"/>
                <a:ext cx="8094548" cy="3688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  <m:sup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𝜆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+2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𝜇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+2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𝜇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42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=2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𝜇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52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=4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62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=4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32" y="891962"/>
                <a:ext cx="8094548" cy="36888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3796420" y="4759392"/>
                <a:ext cx="2051972" cy="40011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Irregular at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/>
                      </a:rPr>
                      <m:t>𝑟</m:t>
                    </m:r>
                    <m:r>
                      <a:rPr lang="en-GB" sz="2000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de-DE" sz="2000" i="1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420" y="4759392"/>
                <a:ext cx="2051972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2959" t="-5970" b="-2537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/>
              <p:cNvSpPr/>
              <p:nvPr/>
            </p:nvSpPr>
            <p:spPr>
              <a:xfrm>
                <a:off x="1615216" y="5439618"/>
                <a:ext cx="6873464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𝑖</m:t>
                        </m:r>
                        <m:r>
                          <a:rPr lang="de-DE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𝑖</m:t>
                        </m:r>
                        <m:r>
                          <a:rPr lang="de-DE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make up </a:t>
                </a:r>
                <a:r>
                  <a:rPr lang="en-GB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upgoing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GB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downgoing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 waves</a:t>
                </a:r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htec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216" y="5439618"/>
                <a:ext cx="6873464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266" t="-10526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 Verbindung 7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2186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/>
              <a:t>F</a:t>
            </a:r>
            <a:r>
              <a:rPr lang="en-GB" dirty="0" smtClean="0"/>
              <a:t>undamental solutions of spheroidal mode – 3 &amp;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1106585" y="1059600"/>
                <a:ext cx="6218947" cy="2316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=2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𝜇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𝑙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33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43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𝜇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−2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e>
                                          <m:sup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−2</m:t>
                                    </m:r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53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=0,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63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=4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𝜌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𝑙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585" y="1059600"/>
                <a:ext cx="6218947" cy="23162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6868332" y="1752648"/>
                <a:ext cx="2051972" cy="40011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Regular at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/>
                      </a:rPr>
                      <m:t>𝑟</m:t>
                    </m:r>
                    <m:r>
                      <a:rPr lang="en-GB" sz="2000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de-DE" sz="2000" i="1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332" y="1752648"/>
                <a:ext cx="2051972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2959" t="-5970" b="-2537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1106585" y="3439162"/>
                <a:ext cx="6330194" cy="2001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=2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𝜇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𝑙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34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44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𝜇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−2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e>
                                          <m:sup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−2</m:t>
                                    </m:r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54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=0,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64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=4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𝜌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𝑙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585" y="3439162"/>
                <a:ext cx="6330194" cy="200138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6868332" y="4039743"/>
                <a:ext cx="2051972" cy="40011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Irregular at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/>
                      </a:rPr>
                      <m:t>𝑟</m:t>
                    </m:r>
                    <m:r>
                      <a:rPr lang="en-GB" sz="2000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de-DE" sz="2000" i="1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332" y="4039743"/>
                <a:ext cx="2051972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2959" t="-5970" b="-2537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/>
              <p:cNvSpPr/>
              <p:nvPr/>
            </p:nvSpPr>
            <p:spPr>
              <a:xfrm>
                <a:off x="1452058" y="5530922"/>
                <a:ext cx="6873464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𝑖</m:t>
                        </m:r>
                        <m:r>
                          <a:rPr lang="de-DE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𝑖</m:t>
                        </m:r>
                        <m:r>
                          <a:rPr lang="de-DE" b="0" i="1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make up </a:t>
                </a:r>
                <a:r>
                  <a:rPr lang="en-GB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upgoing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GB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downgoing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SV waves</a:t>
                </a:r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htec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058" y="5530922"/>
                <a:ext cx="6873464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177" t="-10526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 Verbindung 8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758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/>
              <a:t>F</a:t>
            </a:r>
            <a:r>
              <a:rPr lang="en-GB" dirty="0" smtClean="0"/>
              <a:t>undamental solutions of spheroidal mode – 5 &amp;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1452058" y="1561433"/>
                <a:ext cx="2391360" cy="209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=0,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=0,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35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=0,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45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=0,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55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65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+1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058" y="1561433"/>
                <a:ext cx="2391360" cy="209704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/>
              <p:cNvSpPr/>
              <p:nvPr/>
            </p:nvSpPr>
            <p:spPr>
              <a:xfrm>
                <a:off x="1452058" y="4601282"/>
                <a:ext cx="6873464" cy="83099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𝑖</m:t>
                        </m:r>
                        <m:r>
                          <a:rPr lang="de-DE" b="0" i="1" smtClean="0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𝑖</m:t>
                        </m:r>
                        <m:r>
                          <a:rPr lang="de-DE" b="0" i="1" smtClean="0"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describe the state without deformation. In this case the gravity potential is harmonic.</a:t>
                </a:r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htec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058" y="4601282"/>
                <a:ext cx="6873464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1330" t="-5882" b="-16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/>
              <p:cNvSpPr/>
              <p:nvPr/>
            </p:nvSpPr>
            <p:spPr>
              <a:xfrm>
                <a:off x="5050455" y="1561433"/>
                <a:ext cx="2465803" cy="20547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de-DE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=0,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de-DE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=0,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de-DE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=0,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de-DE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=0,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de-DE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6</m:t>
                                    </m:r>
                                    <m:r>
                                      <a:rPr lang="de-DE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0.                 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Rechtec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455" y="1561433"/>
                <a:ext cx="2465803" cy="20547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/>
              <p:cNvSpPr/>
              <p:nvPr/>
            </p:nvSpPr>
            <p:spPr>
              <a:xfrm>
                <a:off x="1589218" y="3760094"/>
                <a:ext cx="2051972" cy="40011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egular at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/>
                      </a:rPr>
                      <m:t>𝑟</m:t>
                    </m:r>
                    <m:r>
                      <a:rPr lang="en-GB" sz="2000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de-DE" sz="2000" i="1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2" name="Rechteck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218" y="3760094"/>
                <a:ext cx="2051972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2959" t="-5970" b="-2537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/>
              <p:cNvSpPr/>
              <p:nvPr/>
            </p:nvSpPr>
            <p:spPr>
              <a:xfrm>
                <a:off x="5187615" y="3791456"/>
                <a:ext cx="2051972" cy="40011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Irregular at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/>
                      </a:rPr>
                      <m:t>𝑟</m:t>
                    </m:r>
                    <m:r>
                      <a:rPr lang="en-GB" sz="2000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de-DE" sz="2000" i="1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3" name="Rechteck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615" y="3791456"/>
                <a:ext cx="2051972" cy="400110"/>
              </a:xfrm>
              <a:prstGeom prst="rect">
                <a:avLst/>
              </a:prstGeom>
              <a:blipFill rotWithShape="1">
                <a:blip r:embed="rId7"/>
                <a:stretch>
                  <a:fillRect l="-2950" t="-5882" b="-2352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 Verbindung 7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967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Propagator algorithm for spherical models</a:t>
            </a:r>
          </a:p>
        </p:txBody>
      </p:sp>
      <p:sp>
        <p:nvSpPr>
          <p:cNvPr id="5" name="Rechteck 4"/>
          <p:cNvSpPr/>
          <p:nvPr/>
        </p:nvSpPr>
        <p:spPr>
          <a:xfrm>
            <a:off x="1299658" y="1126562"/>
            <a:ext cx="7051862" cy="440120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far, no propagator algorithm for spherical models has published and used in analogy to that for layered half-space models, though complete analytical solutions exist for both kinds of models.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  <a:p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reflectivity (propagator) code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has been widely used and can serve most needs for body and wave simulations.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mode approach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integration) has served the complementary need for solving free oscillation problems.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propagator algorithm for spherical models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challenging because of its numerical problems.</a:t>
            </a:r>
          </a:p>
        </p:txBody>
      </p:sp>
      <p:cxnSp>
        <p:nvCxnSpPr>
          <p:cNvPr id="6" name="Gerade Verbindung 5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107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Underflow, overflow and degeneration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1706879" y="1428092"/>
                <a:ext cx="5247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𝑙</m:t>
                    </m:r>
                    <m:r>
                      <a:rPr lang="de-DE">
                        <a:latin typeface="Cambria Math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𝑗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↓↓</m:t>
                    </m:r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de-DE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↑↑</m:t>
                    </m:r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879" y="1428092"/>
                <a:ext cx="5247783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74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/>
          <p:cNvSpPr txBox="1"/>
          <p:nvPr/>
        </p:nvSpPr>
        <p:spPr>
          <a:xfrm>
            <a:off x="3240221" y="2191928"/>
            <a:ext cx="1449436" cy="46166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underflow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440003" y="2191927"/>
            <a:ext cx="1295547" cy="4616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overflow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706878" y="2852611"/>
                <a:ext cx="6522721" cy="2787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ω</m:t>
                    </m:r>
                    <m:r>
                      <a:rPr lang="el-GR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𝑗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𝑗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solutions as well as the the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become linearly dependent 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 </a:t>
                </a:r>
                <a:r>
                  <a:rPr lang="en-GB" u="sng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degeneration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.</a:t>
                </a:r>
              </a:p>
              <a:p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endParaRPr>
              </a:p>
              <a:p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/>
                          </a:rPr>
                          <m:t>Im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de-DE" i="1">
                        <a:latin typeface="Cambria Math"/>
                      </a:rPr>
                      <m:t>≫1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regular and irregular solutions become linearly dependent, 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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another kind of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GB" u="sng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degeneration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.</a:t>
                </a:r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878" y="2852611"/>
                <a:ext cx="6522721" cy="2787558"/>
              </a:xfrm>
              <a:prstGeom prst="rect">
                <a:avLst/>
              </a:prstGeom>
              <a:blipFill rotWithShape="1">
                <a:blip r:embed="rId4"/>
                <a:stretch>
                  <a:fillRect l="-1402" t="-875" b="-4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 Verbindung 7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8757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Asymptotic expansion to avoid underflow and overflow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415253" y="1306730"/>
                <a:ext cx="8313494" cy="1714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>
                                <a:latin typeface="Cambria Math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GB" i="1">
                                    <a:latin typeface="Cambria Math"/>
                                  </a:rPr>
                                  <m:t>‼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p>
                              </m:den>
                            </m:f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i="1">
                                <a:latin typeface="Cambria Math"/>
                              </a:rPr>
                              <m:t>                                                                           </m:t>
                            </m:r>
                          </m:e>
                        </m:mr>
                        <m:mr>
                          <m:e>
                            <m:r>
                              <a:rPr lang="en-GB">
                                <a:latin typeface="Cambria Math"/>
                              </a:rPr>
                              <m:t>=1</m:t>
                            </m:r>
                            <m:r>
                              <a:rPr lang="en-GB" i="1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GB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+3</m:t>
                                    </m:r>
                                  </m:e>
                                </m:d>
                                <m:r>
                                  <a:rPr lang="en-GB" i="1">
                                    <a:latin typeface="Cambria Math"/>
                                  </a:rPr>
                                  <m:t>∙1!</m:t>
                                </m:r>
                              </m:den>
                            </m:f>
                            <m:r>
                              <a:rPr lang="en-GB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GB">
                                        <a:latin typeface="Cambria Math"/>
                                      </a:rPr>
                                      <m:t>4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GB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+3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+5</m:t>
                                    </m:r>
                                  </m:e>
                                </m:d>
                                <m:r>
                                  <a:rPr lang="en-GB" i="1">
                                    <a:latin typeface="Cambria Math"/>
                                  </a:rPr>
                                  <m:t>∙2!</m:t>
                                </m:r>
                              </m:den>
                            </m:f>
                            <m:r>
                              <a:rPr lang="en-GB" i="1">
                                <a:latin typeface="Cambria Math"/>
                              </a:rPr>
                              <m:t>−</m:t>
                            </m:r>
                            <m:r>
                              <a:rPr lang="en-GB">
                                <a:latin typeface="Cambria Math"/>
                              </a:rPr>
                              <m:t>⋯,</m:t>
                            </m:r>
                            <m:r>
                              <a:rPr lang="en-GB" i="1">
                                <a:latin typeface="Cambria Math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53" y="1306730"/>
                <a:ext cx="8313494" cy="17147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447313" y="3412161"/>
                <a:ext cx="8249374" cy="1801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>
                                <a:latin typeface="Cambria Math"/>
                              </a:rPr>
                              <m:t>=</m:t>
                            </m:r>
                            <m:r>
                              <a:rPr lang="en-GB" i="1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GB" i="1">
                                    <a:latin typeface="Cambria Math"/>
                                  </a:rPr>
                                  <m:t>‼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i="1">
                                <a:latin typeface="Cambria Math"/>
                              </a:rPr>
                              <m:t>                                                                     </m:t>
                            </m:r>
                          </m:e>
                        </m:mr>
                        <m:mr>
                          <m:e>
                            <m:r>
                              <a:rPr lang="en-GB">
                                <a:latin typeface="Cambria Math"/>
                              </a:rPr>
                              <m:t>=1+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GB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GB" i="1">
                                    <a:latin typeface="Cambria Math"/>
                                  </a:rPr>
                                  <m:t>∙1!</m:t>
                                </m:r>
                              </m:den>
                            </m:f>
                            <m:r>
                              <a:rPr lang="en-GB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GB">
                                        <a:latin typeface="Cambria Math"/>
                                      </a:rPr>
                                      <m:t>4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GB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−1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−3</m:t>
                                    </m:r>
                                  </m:e>
                                </m:d>
                                <m:r>
                                  <a:rPr lang="en-GB" i="1">
                                    <a:latin typeface="Cambria Math"/>
                                  </a:rPr>
                                  <m:t>∙2!</m:t>
                                </m:r>
                              </m:den>
                            </m:f>
                            <m:r>
                              <a:rPr lang="en-GB">
                                <a:latin typeface="Cambria Math"/>
                              </a:rPr>
                              <m:t>+⋯</m:t>
                            </m:r>
                            <m:r>
                              <a:rPr lang="de-DE" b="0" i="1" smtClean="0">
                                <a:latin typeface="Cambria Math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13" y="3412161"/>
                <a:ext cx="8249374" cy="180151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/>
          <p:cNvSpPr/>
          <p:nvPr/>
        </p:nvSpPr>
        <p:spPr>
          <a:xfrm>
            <a:off x="2384374" y="5468927"/>
            <a:ext cx="6500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Takeuchi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Saito (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1972), after correction of typos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Gerade Verbindung 5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1502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1440217" y="1789407"/>
                <a:ext cx="5321650" cy="1232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lang="en-GB" sz="2000" i="1">
                                    <a:latin typeface="Cambria Math"/>
                                  </a:rPr>
                                  <m:t>𝜇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  <m:sup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+3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000" dirty="0" smtClean="0"/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217" y="1789407"/>
                <a:ext cx="5321650" cy="123200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Asymptotic expansion for toroidal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/>
              <p:cNvSpPr/>
              <p:nvPr/>
            </p:nvSpPr>
            <p:spPr>
              <a:xfrm>
                <a:off x="1440217" y="3170637"/>
                <a:ext cx="5861926" cy="8917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−(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+1)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−(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+1)</m:t>
                                    </m:r>
                                  </m:sup>
                                </m:sSup>
                                <m:r>
                                  <a:rPr lang="en-GB" sz="2000" i="1">
                                    <a:latin typeface="Cambria Math"/>
                                  </a:rPr>
                                  <m:t>𝜇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Rechteck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217" y="3170637"/>
                <a:ext cx="5861926" cy="89171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1440217" y="5134541"/>
                <a:ext cx="3131782" cy="778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𝜇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217" y="5134541"/>
                <a:ext cx="3131782" cy="77886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/>
              <p:cNvSpPr/>
              <p:nvPr/>
            </p:nvSpPr>
            <p:spPr>
              <a:xfrm>
                <a:off x="4898145" y="5134541"/>
                <a:ext cx="3182859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−(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+1)</m:t>
                                    </m:r>
                                  </m:sup>
                                </m:sSup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+2</m:t>
                                    </m:r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𝜇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</m:m>
                          <m:r>
                            <a:rPr lang="en-GB" sz="2000" i="1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" name="Rechtec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145" y="5134541"/>
                <a:ext cx="3182859" cy="77886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1403631" y="4432608"/>
                <a:ext cx="41661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the static limit (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𝜔</m:t>
                    </m:r>
                    <m:r>
                      <a:rPr lang="de-DE" sz="20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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sz="20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20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  <a:endParaRPr lang="en-GB" sz="2000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31" y="4432608"/>
                <a:ext cx="4166140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1462" t="-9091" r="-731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pieren 10"/>
          <p:cNvGrpSpPr/>
          <p:nvPr/>
        </p:nvGrpSpPr>
        <p:grpSpPr>
          <a:xfrm>
            <a:off x="1103384" y="1167977"/>
            <a:ext cx="7238909" cy="439159"/>
            <a:chOff x="1103384" y="1167977"/>
            <a:chExt cx="7238909" cy="439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hteck 7"/>
                <p:cNvSpPr/>
                <p:nvPr/>
              </p:nvSpPr>
              <p:spPr>
                <a:xfrm>
                  <a:off x="1103384" y="1167977"/>
                  <a:ext cx="3621016" cy="439159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GB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/>
                          </a:rPr>
                          <m:t>≔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de-DE" sz="2000" i="1">
                                <a:latin typeface="Cambria Math"/>
                              </a:rPr>
                              <m:t>𝑖</m:t>
                            </m:r>
                            <m:r>
                              <a:rPr lang="en-GB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GB" sz="2000" i="1">
                            <a:latin typeface="Cambria Math"/>
                          </a:rPr>
                          <m:t>(2</m:t>
                        </m:r>
                        <m:r>
                          <a:rPr lang="en-GB" sz="2000" i="1">
                            <a:latin typeface="Cambria Math"/>
                          </a:rPr>
                          <m:t>𝑙</m:t>
                        </m:r>
                        <m:r>
                          <a:rPr lang="en-GB" sz="2000" i="1">
                            <a:latin typeface="Cambria Math"/>
                          </a:rPr>
                          <m:t>+1)‼/</m:t>
                        </m:r>
                        <m:sSubSup>
                          <m:sSubSup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GB" sz="2000" i="1">
                                <a:latin typeface="Cambria Math"/>
                              </a:rPr>
                              <m:t>𝑠</m:t>
                            </m:r>
                          </m:sub>
                          <m:sup>
                            <m:r>
                              <a:rPr lang="en-GB" sz="2000" i="1">
                                <a:latin typeface="Cambria Math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8" name="Rechteck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384" y="1167977"/>
                  <a:ext cx="3621016" cy="43915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3514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hteck 9"/>
                <p:cNvSpPr/>
                <p:nvPr/>
              </p:nvSpPr>
              <p:spPr>
                <a:xfrm>
                  <a:off x="4721276" y="1167977"/>
                  <a:ext cx="3621017" cy="439159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de-DE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/>
                          </a:rPr>
                          <m:t>≔−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de-DE" sz="2000" i="1">
                                <a:latin typeface="Cambria Math"/>
                              </a:rPr>
                              <m:t>𝑖</m:t>
                            </m:r>
                            <m:r>
                              <a:rPr lang="de-DE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GB" sz="2000" i="1">
                                <a:latin typeface="Cambria Math"/>
                              </a:rPr>
                              <m:t>𝑠</m:t>
                            </m:r>
                          </m:sub>
                          <m:sup>
                            <m:r>
                              <a:rPr lang="en-GB" sz="2000" i="1">
                                <a:latin typeface="Cambria Math"/>
                              </a:rPr>
                              <m:t>𝑙</m:t>
                            </m:r>
                            <m:r>
                              <a:rPr lang="en-GB" sz="2000" i="1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en-GB" sz="2000" i="1">
                            <a:latin typeface="Cambria Math"/>
                          </a:rPr>
                          <m:t>/</m:t>
                        </m:r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/>
                              </a:rPr>
                              <m:t>2</m:t>
                            </m:r>
                            <m:r>
                              <a:rPr lang="en-GB" sz="2000" i="1">
                                <a:latin typeface="Cambria Math"/>
                              </a:rPr>
                              <m:t>𝑙</m:t>
                            </m:r>
                            <m:r>
                              <a:rPr lang="en-GB" sz="2000" i="1">
                                <a:latin typeface="Cambria Math"/>
                              </a:rPr>
                              <m:t>−1</m:t>
                            </m:r>
                          </m:e>
                        </m:d>
                        <m:r>
                          <a:rPr lang="en-GB" sz="2000" i="1">
                            <a:latin typeface="Cambria Math"/>
                          </a:rPr>
                          <m:t>‼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" name="Rechteck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1276" y="1167977"/>
                  <a:ext cx="3621017" cy="43915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3514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Gerade Verbindung 11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7066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Asymptotic expansion for spheroidal solutions - 1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1063904" y="2020742"/>
                <a:ext cx="7546553" cy="3792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+3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p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𝜆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+2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𝜇</m:t>
                                            </m:r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+2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𝜇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𝜇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+3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41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=2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𝜇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+3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51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=4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𝜌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61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=4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𝜌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  <m:r>
                            <a:rPr lang="en-GB" sz="2000" i="1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904" y="2020742"/>
                <a:ext cx="7546553" cy="379264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/>
              <p:cNvSpPr/>
              <p:nvPr/>
            </p:nvSpPr>
            <p:spPr>
              <a:xfrm>
                <a:off x="1362464" y="1420879"/>
                <a:ext cx="3621016" cy="46993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GB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e-DE" sz="2000" b="0" i="1" smtClean="0">
                          <a:latin typeface="Cambria Math"/>
                        </a:rPr>
                        <m:t>≔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𝑖</m:t>
                          </m:r>
                          <m:r>
                            <a:rPr lang="en-GB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sz="2000" i="1">
                          <a:latin typeface="Cambria Math"/>
                        </a:rPr>
                        <m:t>(2</m:t>
                      </m:r>
                      <m:r>
                        <a:rPr lang="en-GB" sz="2000" i="1">
                          <a:latin typeface="Cambria Math"/>
                        </a:rPr>
                        <m:t>𝑙</m:t>
                      </m:r>
                      <m:r>
                        <a:rPr lang="en-GB" sz="2000" i="1">
                          <a:latin typeface="Cambria Math"/>
                        </a:rPr>
                        <m:t>+1)‼/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/>
                            </a:rPr>
                            <m:t>𝑝</m:t>
                          </m:r>
                        </m:sub>
                        <m:sup>
                          <m:r>
                            <a:rPr lang="en-GB" sz="2000" i="1"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Rechtec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464" y="1420879"/>
                <a:ext cx="3621016" cy="469937"/>
              </a:xfrm>
              <a:prstGeom prst="rect">
                <a:avLst/>
              </a:prstGeom>
              <a:blipFill rotWithShape="1">
                <a:blip r:embed="rId3"/>
                <a:stretch>
                  <a:fillRect b="-632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erade Verbindung 4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4500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Asymptotic expansion for spheroidal solutions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286971" y="1975022"/>
                <a:ext cx="8802153" cy="3787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𝜆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+2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𝜇</m:t>
                                            </m:r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+2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𝜇</m:t>
                                        </m:r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+2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−4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𝜇</m:t>
                                    </m:r>
                                    <m:f>
                                      <m:f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42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=2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𝜇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52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=4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𝜌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62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/>
                                  </a:rPr>
                                  <m:t>=4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𝜌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+1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71" y="1975022"/>
                <a:ext cx="8802153" cy="378744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/>
              <p:cNvSpPr/>
              <p:nvPr/>
            </p:nvSpPr>
            <p:spPr>
              <a:xfrm>
                <a:off x="560756" y="1307263"/>
                <a:ext cx="3621017" cy="46993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sz="2000" b="0" i="1" smtClean="0">
                          <a:latin typeface="Cambria Math"/>
                        </a:rPr>
                        <m:t>≔−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/>
                            </a:rPr>
                            <m:t>𝑝</m:t>
                          </m:r>
                        </m:sub>
                        <m:sup>
                          <m:r>
                            <a:rPr lang="en-GB" sz="2000" i="1">
                              <a:latin typeface="Cambria Math"/>
                            </a:rPr>
                            <m:t>𝑙</m:t>
                          </m:r>
                          <m:r>
                            <a:rPr lang="en-GB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GB" sz="2000" i="1">
                          <a:latin typeface="Cambria Math"/>
                        </a:rPr>
                        <m:t>/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/>
                            </a:rPr>
                            <m:t>2</m:t>
                          </m:r>
                          <m:r>
                            <a:rPr lang="en-GB" sz="2000" i="1">
                              <a:latin typeface="Cambria Math"/>
                            </a:rPr>
                            <m:t>𝑙</m:t>
                          </m:r>
                          <m:r>
                            <a:rPr lang="en-GB" sz="2000" i="1"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GB" sz="2000" i="1">
                          <a:latin typeface="Cambria Math"/>
                        </a:rPr>
                        <m:t>‼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Rechteck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56" y="1307263"/>
                <a:ext cx="3621017" cy="46993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erade Verbindung 4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0322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370" y="329452"/>
            <a:ext cx="5995148" cy="563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7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975360" y="1531299"/>
                <a:ext cx="7650480" cy="350192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solutions 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reformulated in the same way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solutions.</a:t>
                </a:r>
              </a:p>
              <a:p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the static limit, however, the degeneration problem will arise between the two regular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i="1">
                        <a:latin typeface="Cambria Math"/>
                      </a:rPr>
                      <m:t> </m:t>
                    </m:r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solutions as well as between the two irregular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i="1">
                        <a:latin typeface="Cambria Math"/>
                      </a:rPr>
                      <m:t> </m:t>
                    </m:r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solutions, respectively.</a:t>
                </a:r>
              </a:p>
              <a:p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kind of degeneration problems can be overcome in a similar way like that used in the case of plane-earth models.</a:t>
                </a:r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0" y="1531299"/>
                <a:ext cx="7650480" cy="3501921"/>
              </a:xfrm>
              <a:prstGeom prst="rect">
                <a:avLst/>
              </a:prstGeom>
              <a:blipFill rotWithShape="1">
                <a:blip r:embed="rId2"/>
                <a:stretch>
                  <a:fillRect l="-1114" t="-1213" b="-277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Degeneration problem at the static limit</a:t>
            </a:r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8890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381000" y="1008264"/>
                <a:ext cx="7833360" cy="435568"/>
              </a:xfrm>
              <a:prstGeom prst="rect">
                <a:avLst/>
              </a:prstGeom>
              <a:ln w="127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de-DE" sz="18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800" i="1">
                              <a:latin typeface="Cambria Math"/>
                            </a:rPr>
                            <m:t>∙(2</m:t>
                          </m:r>
                          <m:r>
                            <a:rPr lang="en-GB" sz="1800" i="1">
                              <a:latin typeface="Cambria Math"/>
                            </a:rPr>
                            <m:t>𝑙</m:t>
                          </m:r>
                          <m:r>
                            <a:rPr lang="en-GB" sz="1800" i="1">
                              <a:latin typeface="Cambria Math"/>
                            </a:rPr>
                            <m:t>+1)‼/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GB" sz="180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de-DE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de-DE" sz="18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800" i="1">
                              <a:latin typeface="Cambria Math"/>
                            </a:rPr>
                            <m:t>∙(2</m:t>
                          </m:r>
                          <m:r>
                            <a:rPr lang="en-GB" sz="1800" i="1">
                              <a:latin typeface="Cambria Math"/>
                            </a:rPr>
                            <m:t>𝑙</m:t>
                          </m:r>
                          <m:r>
                            <a:rPr lang="en-GB" sz="1800" i="1">
                              <a:latin typeface="Cambria Math"/>
                            </a:rPr>
                            <m:t>+1)‼/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GB" sz="1800" i="1">
                              <a:latin typeface="Cambria Math"/>
                            </a:rPr>
                            <m:t>/(</m:t>
                          </m:r>
                          <m:r>
                            <a:rPr lang="en-GB" sz="1800" i="1">
                              <a:latin typeface="Cambria Math"/>
                            </a:rPr>
                            <m:t>𝑙</m:t>
                          </m:r>
                          <m:r>
                            <a:rPr lang="en-GB" sz="1800" i="1">
                              <a:latin typeface="Cambria Math"/>
                            </a:rPr>
                            <m:t>+1)−</m:t>
                          </m:r>
                          <m:sSub>
                            <m:sSubPr>
                              <m:ctrlPr>
                                <a:rPr lang="de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de-DE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de-DE" sz="1800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sz="1800" i="1">
                              <a:latin typeface="Cambria Math"/>
                            </a:rPr>
                            <m:t>∙4</m:t>
                          </m:r>
                          <m:r>
                            <a:rPr lang="en-GB" sz="1800" i="1">
                              <a:latin typeface="Cambria Math"/>
                            </a:rPr>
                            <m:t>𝜋</m:t>
                          </m:r>
                          <m:r>
                            <a:rPr lang="en-GB" sz="1800" i="1">
                              <a:latin typeface="Cambria Math"/>
                            </a:rPr>
                            <m:t>𝐺</m:t>
                          </m:r>
                          <m:r>
                            <a:rPr lang="en-GB" sz="1800" i="1">
                              <a:latin typeface="Cambria Math"/>
                            </a:rPr>
                            <m:t>𝜌</m:t>
                          </m:r>
                        </m:e>
                      </m:d>
                      <m:r>
                        <a:rPr lang="en-GB" sz="1800" i="1">
                          <a:latin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latin typeface="Cambria Math"/>
                            </a:rPr>
                            <m:t>−2</m:t>
                          </m:r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en-GB" sz="1800" i="1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GB" sz="1800" i="1">
                                  <a:latin typeface="Cambria Math"/>
                                </a:rPr>
                                <m:t>+3</m:t>
                              </m:r>
                            </m:e>
                          </m:d>
                          <m:r>
                            <a:rPr lang="en-GB" sz="1800" i="1">
                              <a:latin typeface="Cambria Math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008264"/>
                <a:ext cx="7833360" cy="435568"/>
              </a:xfrm>
              <a:prstGeom prst="rect">
                <a:avLst/>
              </a:prstGeom>
              <a:blipFill rotWithShape="1">
                <a:blip r:embed="rId2"/>
                <a:stretch>
                  <a:fillRect b="-2703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Asymptotic expansion for spheroidal solutions - 3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/>
              <p:cNvSpPr/>
              <p:nvPr/>
            </p:nvSpPr>
            <p:spPr>
              <a:xfrm>
                <a:off x="304800" y="1547042"/>
                <a:ext cx="8492581" cy="28461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8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a:rPr lang="en-GB" sz="1800" i="1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+2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𝜂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−2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𝜉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GB" sz="18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8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  <m:r>
                                  <a:rPr lang="en-GB" sz="1800" i="1">
                                    <a:latin typeface="Cambria Math"/>
                                  </a:rPr>
                                  <m:t>=2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𝜇</m:t>
                                </m:r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+2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𝜂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+3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+4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𝜉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+2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GB" sz="18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8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33</m:t>
                                    </m:r>
                                  </m:sub>
                                </m:sSub>
                                <m:r>
                                  <a:rPr lang="en-GB" sz="1800" i="1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+2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𝜂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18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800" i="1">
                                                    <a:latin typeface="Cambria Math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  <m:r>
                                  <a:rPr lang="en-GB" sz="18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8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43</m:t>
                                    </m:r>
                                  </m:sub>
                                </m:sSub>
                                <m:r>
                                  <a:rPr lang="en-GB" sz="1800" i="1">
                                    <a:latin typeface="Cambria Math"/>
                                  </a:rPr>
                                  <m:t>=2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𝜇</m:t>
                                </m:r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+2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𝜂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−2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𝜉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+3</m:t>
                                            </m:r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18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800" i="1">
                                                    <a:latin typeface="Cambria Math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−2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18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800" i="1">
                                                    <a:latin typeface="Cambria Math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  <m:r>
                                  <a:rPr lang="en-GB" sz="18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800" b="0" i="1" smtClean="0">
                                    <a:latin typeface="Cambria Math"/>
                                  </a:rPr>
                                  <m:t>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53</m:t>
                                    </m:r>
                                  </m:sub>
                                </m:sSub>
                                <m:r>
                                  <a:rPr lang="en-GB" sz="1800" i="1">
                                    <a:latin typeface="Cambria Math"/>
                                  </a:rPr>
                                  <m:t>=−4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𝜌</m:t>
                                </m:r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+2</m:t>
                                    </m:r>
                                  </m:sup>
                                </m:sSup>
                                <m:r>
                                  <a:rPr lang="en-GB" sz="1800" i="1">
                                    <a:latin typeface="Cambria Math"/>
                                  </a:rPr>
                                  <m:t>𝜉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18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8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8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63</m:t>
                                    </m:r>
                                  </m:sub>
                                </m:sSub>
                                <m:r>
                                  <a:rPr lang="en-GB" sz="1800" i="1">
                                    <a:latin typeface="Cambria Math"/>
                                  </a:rPr>
                                  <m:t>=4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𝜌</m:t>
                                </m:r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+2</m:t>
                                    </m:r>
                                  </m:sup>
                                </m:sSup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𝜂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GB" sz="18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8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  <m:r>
                            <a:rPr lang="en-GB" sz="1800" i="1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hteck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47042"/>
                <a:ext cx="8492581" cy="28461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381000" y="4540503"/>
                <a:ext cx="2077748" cy="708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>
                          <a:latin typeface="Cambria Math"/>
                        </a:rPr>
                        <m:t>𝜉</m:t>
                      </m:r>
                      <m:r>
                        <a:rPr lang="en-GB" sz="16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16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16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en-GB" sz="1600" i="1">
                              <a:latin typeface="Cambria Math"/>
                            </a:rPr>
                            <m:t>𝜆</m:t>
                          </m:r>
                          <m:r>
                            <a:rPr lang="en-GB" sz="1600" i="1">
                              <a:latin typeface="Cambria Math"/>
                            </a:rPr>
                            <m:t>+2</m:t>
                          </m:r>
                          <m:r>
                            <a:rPr lang="en-GB" sz="1600" i="1">
                              <a:latin typeface="Cambria Math"/>
                            </a:rPr>
                            <m:t>𝜇</m:t>
                          </m:r>
                        </m:den>
                      </m:f>
                      <m:r>
                        <a:rPr lang="en-GB" sz="16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540503"/>
                <a:ext cx="2077748" cy="70801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/>
              <p:cNvSpPr/>
              <p:nvPr/>
            </p:nvSpPr>
            <p:spPr>
              <a:xfrm>
                <a:off x="381000" y="5248517"/>
                <a:ext cx="1996572" cy="598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>
                          <a:latin typeface="Cambria Math"/>
                        </a:rPr>
                        <m:t>𝜂</m:t>
                      </m:r>
                      <m:r>
                        <a:rPr lang="en-GB" sz="1600" i="1">
                          <a:latin typeface="Cambria Math"/>
                        </a:rPr>
                        <m:t>=1−</m:t>
                      </m:r>
                      <m:r>
                        <a:rPr lang="en-GB" sz="1600" i="1">
                          <a:latin typeface="Cambria Math"/>
                        </a:rPr>
                        <m:t>𝜉</m:t>
                      </m:r>
                      <m:r>
                        <a:rPr lang="en-GB" sz="16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/>
                            </a:rPr>
                            <m:t>𝜆</m:t>
                          </m:r>
                          <m:r>
                            <a:rPr lang="en-GB" sz="1600" i="1">
                              <a:latin typeface="Cambria Math"/>
                            </a:rPr>
                            <m:t>+</m:t>
                          </m:r>
                          <m:r>
                            <a:rPr lang="en-GB" sz="1600" i="1"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en-GB" sz="1600" i="1">
                              <a:latin typeface="Cambria Math"/>
                            </a:rPr>
                            <m:t>𝜆</m:t>
                          </m:r>
                          <m:r>
                            <a:rPr lang="en-GB" sz="1600" i="1">
                              <a:latin typeface="Cambria Math"/>
                            </a:rPr>
                            <m:t>+2</m:t>
                          </m:r>
                          <m:r>
                            <a:rPr lang="en-GB" sz="1600" i="1">
                              <a:latin typeface="Cambria Math"/>
                            </a:rPr>
                            <m:t>𝜇</m:t>
                          </m:r>
                        </m:den>
                      </m:f>
                      <m:r>
                        <a:rPr lang="en-GB" sz="16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" name="Rechtec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248517"/>
                <a:ext cx="1996572" cy="59849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2802022" y="4544525"/>
                <a:ext cx="5995359" cy="748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GB" sz="1600" i="1">
                                <a:latin typeface="Cambria Math"/>
                              </a:rPr>
                              <m:t>=−2</m:t>
                            </m:r>
                            <m:d>
                              <m:d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+3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16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Sup>
                                  <m:sSub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GB" sz="1600" i="1">
                                    <a:latin typeface="Cambria Math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GB" sz="1600" i="1">
                                <a:latin typeface="Cambria Math"/>
                              </a:rPr>
                              <m:t>=</m:t>
                            </m:r>
                            <m:r>
                              <a:rPr lang="en-GB" sz="1600">
                                <a:latin typeface="Cambria Math"/>
                              </a:rPr>
                              <m:t>1</m:t>
                            </m:r>
                            <m:r>
                              <a:rPr lang="en-GB" sz="1600" i="1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GB" sz="1600" i="1">
                                    <a:latin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+5</m:t>
                                    </m:r>
                                  </m:e>
                                </m:d>
                                <m:r>
                                  <a:rPr lang="en-GB" sz="1600" i="1">
                                    <a:latin typeface="Cambria Math"/>
                                  </a:rPr>
                                  <m:t>∙2!</m:t>
                                </m:r>
                              </m:den>
                            </m:f>
                            <m:r>
                              <a:rPr lang="de-DE" sz="1600" b="0" i="1" smtClean="0">
                                <a:latin typeface="Cambria Math"/>
                              </a:rPr>
                              <m:t>+…</m:t>
                            </m:r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022" y="4544525"/>
                <a:ext cx="5995359" cy="7487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2802022" y="5293256"/>
                <a:ext cx="5747618" cy="657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sz="16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GB" sz="1600" i="1">
                          <a:latin typeface="Cambria Math"/>
                        </a:rPr>
                        <m:t>=−2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/>
                            </a:rPr>
                            <m:t>2</m:t>
                          </m:r>
                          <m:r>
                            <a:rPr lang="en-GB" sz="1600" i="1">
                              <a:latin typeface="Cambria Math"/>
                            </a:rPr>
                            <m:t>𝑙</m:t>
                          </m:r>
                          <m:r>
                            <a:rPr lang="en-GB" sz="1600" i="1">
                              <a:latin typeface="Cambria Math"/>
                            </a:rPr>
                            <m:t>+3</m:t>
                          </m:r>
                        </m:e>
                      </m:d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1600" i="1">
                              <a:latin typeface="Cambria Math"/>
                            </a:rPr>
                            <m:t>−1</m:t>
                          </m:r>
                        </m:num>
                        <m:den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1600" i="1">
                          <a:latin typeface="Cambria Math"/>
                        </a:rPr>
                        <m:t>=</m:t>
                      </m:r>
                      <m:r>
                        <a:rPr lang="en-GB" sz="1600">
                          <a:latin typeface="Cambria Math"/>
                        </a:rPr>
                        <m:t>1</m:t>
                      </m:r>
                      <m:r>
                        <a:rPr lang="en-GB" sz="16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GB" sz="160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GB" sz="1600" i="1">
                                  <a:latin typeface="Cambria Math"/>
                                </a:rPr>
                                <m:t>1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GB" sz="1600" i="1">
                                  <a:latin typeface="Cambria Math"/>
                                </a:rPr>
                                <m:t>+5</m:t>
                              </m:r>
                            </m:e>
                          </m:d>
                          <m:r>
                            <a:rPr lang="en-GB" sz="1600" i="1">
                              <a:latin typeface="Cambria Math"/>
                            </a:rPr>
                            <m:t>∙2!</m:t>
                          </m:r>
                        </m:den>
                      </m:f>
                      <m:r>
                        <a:rPr lang="en-GB" sz="1600">
                          <a:latin typeface="Cambria Math"/>
                        </a:rPr>
                        <m:t>+…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022" y="5293256"/>
                <a:ext cx="5747618" cy="65761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 Verbindung 8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8890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Asymptotic expansion for spheroidal solutions - 4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/>
              <p:cNvSpPr/>
              <p:nvPr/>
            </p:nvSpPr>
            <p:spPr>
              <a:xfrm>
                <a:off x="304800" y="1547042"/>
                <a:ext cx="6652783" cy="2996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8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  <m:r>
                                  <a:rPr lang="en-GB" sz="1800" i="1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𝜂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+2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𝜉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GB" sz="1800" i="1">
                                    <a:latin typeface="Cambria Math"/>
                                  </a:rPr>
                                  <m:t>,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  <m:r>
                                  <a:rPr lang="en-GB" sz="1800" i="1">
                                    <a:latin typeface="Cambria Math"/>
                                  </a:rPr>
                                  <m:t>=2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𝜇</m:t>
                                </m:r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800" i="1">
                                    <a:latin typeface="Cambria Math"/>
                                  </a:rPr>
                                  <m:t>𝑙</m:t>
                                </m:r>
                                <m:d>
                                  <m:dPr>
                                    <m:begChr m:val="["/>
                                    <m:endChr m:val="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𝜂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GB" sz="1800" i="1">
                                    <a:latin typeface="Cambria Math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−1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GB" sz="1800" i="1">
                                    <a:latin typeface="Cambria Math"/>
                                  </a:rPr>
                                  <m:t>                                  </m:t>
                                </m:r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−4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𝜉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+2</m:t>
                                    </m:r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GB" sz="18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8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34</m:t>
                                    </m:r>
                                  </m:sub>
                                </m:sSub>
                                <m:r>
                                  <a:rPr lang="en-GB" sz="1800" i="1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𝜂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+2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GB" sz="1800" i="1">
                                    <a:latin typeface="Cambria Math"/>
                                  </a:rPr>
                                  <m:t>,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44</m:t>
                                    </m:r>
                                  </m:sub>
                                </m:sSub>
                                <m:r>
                                  <a:rPr lang="en-GB" sz="1800" i="1">
                                    <a:latin typeface="Cambria Math"/>
                                  </a:rPr>
                                  <m:t>=2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𝜇</m:t>
                                </m:r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begChr m:val="["/>
                                    <m:endChr m:val="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𝜂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+2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𝜉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GB" sz="1800" i="1">
                                    <a:latin typeface="Cambria Math"/>
                                  </a:rPr>
                                  <m:t>                       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                                  −</m:t>
                                    </m:r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−2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GB" sz="18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54</m:t>
                                    </m:r>
                                  </m:sub>
                                </m:sSub>
                                <m:r>
                                  <a:rPr lang="en-GB" sz="1800" i="1">
                                    <a:latin typeface="Cambria Math"/>
                                  </a:rPr>
                                  <m:t>=4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𝜌</m:t>
                                </m:r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8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𝜉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1800" i="1">
                                    <a:latin typeface="Cambria Math"/>
                                  </a:rPr>
                                  <m:t>,     </m:t>
                                </m:r>
                                <m:r>
                                  <a:rPr lang="de-DE" sz="1800" b="0" i="1" smtClean="0">
                                    <a:latin typeface="Cambria Math"/>
                                  </a:rPr>
                                  <m:t>     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8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64</m:t>
                                    </m:r>
                                  </m:sub>
                                </m:sSub>
                                <m:r>
                                  <a:rPr lang="en-GB" sz="1800" i="1">
                                    <a:latin typeface="Cambria Math"/>
                                  </a:rPr>
                                  <m:t>=−4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𝜌</m:t>
                                </m:r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800" i="1">
                                    <a:latin typeface="Cambria Math"/>
                                  </a:rPr>
                                  <m:t>𝑙</m:t>
                                </m:r>
                                <m:d>
                                  <m:d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GB" sz="1800" i="1">
                                    <a:latin typeface="Cambria Math"/>
                                  </a:rPr>
                                  <m:t>𝜂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1800" i="1">
                                    <a:latin typeface="Cambria Math"/>
                                  </a:rPr>
                                  <m:t>,        </m:t>
                                </m:r>
                                <m:r>
                                  <a:rPr lang="de-DE" sz="1800" b="0" i="1" smtClean="0">
                                    <a:latin typeface="Cambria Math"/>
                                  </a:rPr>
                                  <m:t>    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hteck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47042"/>
                <a:ext cx="6652783" cy="299678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381001" y="4577309"/>
                <a:ext cx="7999048" cy="827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GB" sz="1600" i="1">
                                <a:latin typeface="Cambria Math"/>
                              </a:rPr>
                              <m:t>=2</m:t>
                            </m:r>
                            <m:d>
                              <m:d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−1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16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Sup>
                                  <m:sSub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GB" sz="1600" i="1">
                                    <a:latin typeface="Cambria Math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GB" sz="1600" i="1">
                                <a:latin typeface="Cambria Math"/>
                              </a:rPr>
                              <m:t>=</m:t>
                            </m:r>
                            <m:r>
                              <a:rPr lang="en-GB" sz="1600">
                                <a:latin typeface="Cambria Math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GB" sz="1600" i="1">
                                    <a:latin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GB" sz="1600"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−3</m:t>
                                    </m:r>
                                  </m:e>
                                </m:d>
                                <m:r>
                                  <a:rPr lang="en-GB" sz="1600" i="1">
                                    <a:latin typeface="Cambria Math"/>
                                  </a:rPr>
                                  <m:t>∙2!</m:t>
                                </m:r>
                              </m:den>
                            </m:f>
                            <m:r>
                              <a:rPr lang="en-GB" sz="1600" i="1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4</m:t>
                                    </m:r>
                                  </m:sup>
                                </m:sSubSup>
                                <m:r>
                                  <a:rPr lang="en-GB" sz="1600" i="1">
                                    <a:latin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  <m:sup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GB" sz="1600" i="1">
                                    <a:latin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4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GB" sz="160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−3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−5</m:t>
                                    </m:r>
                                  </m:e>
                                </m:d>
                                <m:r>
                                  <a:rPr lang="en-GB" sz="1600" i="1">
                                    <a:latin typeface="Cambria Math"/>
                                  </a:rPr>
                                  <m:t>∙3!</m:t>
                                </m:r>
                              </m:den>
                            </m:f>
                            <m:r>
                              <a:rPr lang="de-DE" sz="1600" b="0" i="1" smtClean="0">
                                <a:latin typeface="Cambria Math"/>
                              </a:rPr>
                              <m:t>+…</m:t>
                            </m:r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4577309"/>
                <a:ext cx="7999048" cy="82747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411481" y="5293256"/>
                <a:ext cx="7968568" cy="657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n-GB" sz="16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GB" sz="1600" i="1">
                          <a:latin typeface="Cambria Math"/>
                        </a:rPr>
                        <m:t>=2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/>
                            </a:rPr>
                            <m:t>2</m:t>
                          </m:r>
                          <m:r>
                            <a:rPr lang="en-GB" sz="1600" i="1">
                              <a:latin typeface="Cambria Math"/>
                            </a:rPr>
                            <m:t>𝑙</m:t>
                          </m:r>
                          <m:r>
                            <a:rPr lang="en-GB" sz="1600" i="1">
                              <a:latin typeface="Cambria Math"/>
                            </a:rPr>
                            <m:t>−1</m:t>
                          </m:r>
                        </m:e>
                      </m:d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1600" i="1">
                              <a:latin typeface="Cambria Math"/>
                            </a:rPr>
                            <m:t>−1</m:t>
                          </m:r>
                        </m:num>
                        <m:den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1600" i="1">
                          <a:latin typeface="Cambria Math"/>
                        </a:rPr>
                        <m:t>=</m:t>
                      </m:r>
                      <m:r>
                        <a:rPr lang="en-GB" sz="1600">
                          <a:latin typeface="Cambria Math"/>
                        </a:rPr>
                        <m:t>1+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GB" sz="160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GB" sz="1600">
                                  <a:latin typeface="Cambria Math"/>
                                </a:rPr>
                                <m:t>1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GB" sz="1600" i="1">
                                  <a:latin typeface="Cambria Math"/>
                                </a:rPr>
                                <m:t>−3</m:t>
                              </m:r>
                            </m:e>
                          </m:d>
                          <m:r>
                            <a:rPr lang="en-GB" sz="1600" i="1">
                              <a:latin typeface="Cambria Math"/>
                            </a:rPr>
                            <m:t>∙2!</m:t>
                          </m:r>
                        </m:den>
                      </m:f>
                      <m:r>
                        <a:rPr lang="en-GB" sz="160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GB" sz="1600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GB" sz="160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GB" sz="1600" i="1">
                                  <a:latin typeface="Cambria Math"/>
                                </a:rPr>
                                <m:t>−3</m:t>
                              </m:r>
                            </m:e>
                          </m:d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GB" sz="1600" i="1">
                                  <a:latin typeface="Cambria Math"/>
                                </a:rPr>
                                <m:t>−5</m:t>
                              </m:r>
                            </m:e>
                          </m:d>
                          <m:r>
                            <a:rPr lang="en-GB" sz="1600" i="1">
                              <a:latin typeface="Cambria Math"/>
                            </a:rPr>
                            <m:t>∙3!</m:t>
                          </m:r>
                        </m:den>
                      </m:f>
                      <m:r>
                        <a:rPr lang="en-GB" sz="1600">
                          <a:latin typeface="Cambria Math"/>
                        </a:rPr>
                        <m:t>+…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1" y="5293256"/>
                <a:ext cx="7968568" cy="6576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/>
              <p:cNvSpPr/>
              <p:nvPr/>
            </p:nvSpPr>
            <p:spPr>
              <a:xfrm>
                <a:off x="381001" y="906432"/>
                <a:ext cx="7467600" cy="435568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de-DE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de-DE" sz="18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800" i="1">
                              <a:latin typeface="Cambria Math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GB" sz="1800" i="1">
                                  <a:latin typeface="Cambria Math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GB" sz="1800" i="1">
                              <a:latin typeface="Cambria Math"/>
                            </a:rPr>
                            <m:t>𝑙</m:t>
                          </m:r>
                          <m:r>
                            <a:rPr lang="en-GB" sz="1800" i="1">
                              <a:latin typeface="Cambria Math"/>
                            </a:rPr>
                            <m:t>/(2</m:t>
                          </m:r>
                          <m:r>
                            <a:rPr lang="en-GB" sz="1800" i="1">
                              <a:latin typeface="Cambria Math"/>
                            </a:rPr>
                            <m:t>𝑙</m:t>
                          </m:r>
                          <m:r>
                            <a:rPr lang="en-GB" sz="1800" i="1">
                              <a:latin typeface="Cambria Math"/>
                            </a:rPr>
                            <m:t>−1)‼−</m:t>
                          </m:r>
                          <m:sSub>
                            <m:sSubPr>
                              <m:ctrlPr>
                                <a:rPr lang="de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de-DE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de-DE" sz="1800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1800" i="1">
                              <a:latin typeface="Cambria Math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GB" sz="1800" i="1">
                                  <a:latin typeface="Cambria Math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GB" sz="1800" i="1">
                              <a:latin typeface="Cambria Math"/>
                            </a:rPr>
                            <m:t>/(2</m:t>
                          </m:r>
                          <m:r>
                            <a:rPr lang="en-GB" sz="1800" i="1">
                              <a:latin typeface="Cambria Math"/>
                            </a:rPr>
                            <m:t>𝑙</m:t>
                          </m:r>
                          <m:r>
                            <a:rPr lang="en-GB" sz="1800" i="1">
                              <a:latin typeface="Cambria Math"/>
                            </a:rPr>
                            <m:t>−1)‼+</m:t>
                          </m:r>
                          <m:sSub>
                            <m:sSubPr>
                              <m:ctrlPr>
                                <a:rPr lang="de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de-DE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de-DE" sz="1800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  <m:r>
                            <a:rPr lang="en-GB" sz="1800" i="1">
                              <a:latin typeface="Cambria Math"/>
                            </a:rPr>
                            <m:t>∙4</m:t>
                          </m:r>
                          <m:r>
                            <a:rPr lang="en-GB" sz="1800" i="1">
                              <a:latin typeface="Cambria Math"/>
                            </a:rPr>
                            <m:t>𝜋</m:t>
                          </m:r>
                          <m:r>
                            <a:rPr lang="en-GB" sz="1800" i="1">
                              <a:latin typeface="Cambria Math"/>
                            </a:rPr>
                            <m:t>𝐺</m:t>
                          </m:r>
                          <m:r>
                            <a:rPr lang="en-GB" sz="1800" i="1">
                              <a:latin typeface="Cambria Math"/>
                            </a:rPr>
                            <m:t>𝜌</m:t>
                          </m:r>
                          <m:r>
                            <a:rPr lang="en-GB" sz="1800" i="1">
                              <a:latin typeface="Cambria Math"/>
                            </a:rPr>
                            <m:t>𝑙</m:t>
                          </m:r>
                        </m:e>
                      </m:d>
                      <m:r>
                        <a:rPr lang="en-GB" sz="1800" i="1">
                          <a:latin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latin typeface="Cambria Math"/>
                            </a:rPr>
                            <m:t>−</m:t>
                          </m:r>
                          <m:r>
                            <a:rPr lang="en-GB" sz="1800">
                              <a:latin typeface="Cambria Math"/>
                            </a:rPr>
                            <m:t>2</m:t>
                          </m:r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en-GB" sz="1800" i="1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GB" sz="1800" i="1"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r>
                            <a:rPr lang="en-GB" sz="1800" i="1">
                              <a:latin typeface="Cambria Math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9" name="Rechtec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906432"/>
                <a:ext cx="7467600" cy="435568"/>
              </a:xfrm>
              <a:prstGeom prst="rect">
                <a:avLst/>
              </a:prstGeom>
              <a:blipFill rotWithShape="1">
                <a:blip r:embed="rId5"/>
                <a:stretch>
                  <a:fillRect b="-411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9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4276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Analytical spheroidal solutions at the static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30773" y="1290099"/>
                <a:ext cx="2327368" cy="1755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=2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𝜇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−1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41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=2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𝜇</m:t>
                                </m:r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−1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51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=4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𝜌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61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=4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+1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" y="1290099"/>
                <a:ext cx="2327368" cy="175522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/>
              <p:cNvSpPr/>
              <p:nvPr/>
            </p:nvSpPr>
            <p:spPr>
              <a:xfrm>
                <a:off x="30773" y="3337748"/>
                <a:ext cx="3204147" cy="1828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+1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=2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𝜇</m:t>
                                </m:r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+1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+2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42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=−2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𝜇</m:t>
                                </m:r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+2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52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=4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𝜌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62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=4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+1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" name="Rechteck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" y="3337748"/>
                <a:ext cx="3204147" cy="182870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/>
              <p:cNvSpPr/>
              <p:nvPr/>
            </p:nvSpPr>
            <p:spPr>
              <a:xfrm>
                <a:off x="2610080" y="1290099"/>
                <a:ext cx="4766433" cy="17726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=[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𝜂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−2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𝜉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]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+2</m:t>
                                    </m:r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=2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𝜇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[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−1)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𝜂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+4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𝜉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−3]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+2</m:t>
                                    </m:r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33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=[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𝜂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+2/(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+1)]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+2</m:t>
                                    </m:r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43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=2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𝜇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{(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−1)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𝜂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−2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𝜉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+(2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+1)/(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+1)}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+2</m:t>
                                    </m:r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53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=−4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𝜌𝜉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+2</m:t>
                                    </m:r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63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=4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𝜌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[(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+1)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𝜂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−(2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+1)]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+2</m:t>
                                    </m:r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" name="Rechtec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080" y="1290099"/>
                <a:ext cx="4766433" cy="177260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2914880" y="3374489"/>
                <a:ext cx="4502386" cy="1843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[(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+1)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𝜂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+2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𝜉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]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=2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𝜇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[−(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+1)(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+2)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𝜂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−4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𝜉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+3]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34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=[−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𝜂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+2]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44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=2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𝜇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[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+2)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𝜂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+2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𝜉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−(2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+1)]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54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=4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𝜌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𝜉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64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=−4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𝜌</m:t>
                                </m:r>
                                <m:r>
                                  <a:rPr lang="en-GB" sz="1600" i="1">
                                    <a:latin typeface="Cambria Math"/>
                                  </a:rPr>
                                  <m:t>𝑙</m:t>
                                </m:r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GB" sz="1600" i="1">
                                    <a:latin typeface="Cambria Math"/>
                                  </a:rPr>
                                  <m:t>𝜂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880" y="3374489"/>
                <a:ext cx="4502386" cy="184358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7156837" y="1305339"/>
                <a:ext cx="1954125" cy="1676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15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=0,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25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=0,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35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=0,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45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=0,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55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65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+1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837" y="1305339"/>
                <a:ext cx="1954125" cy="167661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/>
              <p:cNvSpPr/>
              <p:nvPr/>
            </p:nvSpPr>
            <p:spPr>
              <a:xfrm>
                <a:off x="7156837" y="3352988"/>
                <a:ext cx="1567160" cy="16522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16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=0,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26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=0,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36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=0,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46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=0,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56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6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6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i="1">
                                    <a:latin typeface="Cambria Math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66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/>
                                  </a:rPr>
                                  <m:t>=0.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Rechtec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837" y="3352988"/>
                <a:ext cx="1567160" cy="165224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/>
          <p:cNvSpPr/>
          <p:nvPr/>
        </p:nvSpPr>
        <p:spPr>
          <a:xfrm>
            <a:off x="655320" y="5466696"/>
            <a:ext cx="7833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far not yet used in the published dislocation codes based on spherical models </a:t>
            </a:r>
            <a:endParaRPr lang="en-GB" sz="1800" dirty="0">
              <a:solidFill>
                <a:srgbClr val="FF0000"/>
              </a:solidFill>
            </a:endParaRPr>
          </a:p>
        </p:txBody>
      </p:sp>
      <p:cxnSp>
        <p:nvCxnSpPr>
          <p:cNvPr id="12" name="Gerade Verbindung 11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8890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Degeneration caused by strong attenuation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1315997" y="1275695"/>
                <a:ext cx="7050763" cy="3952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inelastic medium,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𝑝</m:t>
                        </m:r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r>
                          <a:rPr lang="de-DE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 smtClean="0"/>
                  <a:t> 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complex. Therefore,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𝑝</m:t>
                        </m:r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r>
                          <a:rPr lang="de-DE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𝑝</m:t>
                        </m:r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r>
                          <a:rPr lang="de-DE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𝑟</m:t>
                    </m:r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generally complex.</a:t>
                </a:r>
              </a:p>
              <a:p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case (e.g., at 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 radius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𝑟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/>
                          </a:rPr>
                          <m:t>Im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/>
                                  </a:rPr>
                                  <m:t>𝑝</m:t>
                                </m:r>
                                <m:r>
                                  <a:rPr lang="de-DE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i="1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de-DE" i="1">
                        <a:latin typeface="Cambria Math"/>
                      </a:rPr>
                      <m:t>≫1</m:t>
                    </m:r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endPara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𝑗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/>
                                </a:rPr>
                                <m:t>𝑝</m:t>
                              </m:r>
                              <m:r>
                                <a:rPr lang="de-DE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de-DE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GB" i="1" smtClean="0">
                          <a:latin typeface="Cambria Math"/>
                          <a:ea typeface="Cambria Math"/>
                        </a:rPr>
                        <m:t>∝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/>
                                </a:rPr>
                                <m:t>𝑝</m:t>
                              </m:r>
                              <m:r>
                                <a:rPr lang="de-DE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de-DE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</a:t>
                </a:r>
              </a:p>
              <a:p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endParaRPr>
              </a:p>
              <a:p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The regular and irregular solutions either for P or SV waves will loss their linear independence.</a:t>
                </a:r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997" y="1275695"/>
                <a:ext cx="7050763" cy="3952621"/>
              </a:xfrm>
              <a:prstGeom prst="rect">
                <a:avLst/>
              </a:prstGeom>
              <a:blipFill rotWithShape="1">
                <a:blip r:embed="rId2"/>
                <a:stretch>
                  <a:fillRect l="-1383" t="-1233" b="-2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erade Verbindung 4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7066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Proper choice of spherical Bessel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/>
              <p:cNvSpPr/>
              <p:nvPr/>
            </p:nvSpPr>
            <p:spPr>
              <a:xfrm>
                <a:off x="889310" y="1041204"/>
                <a:ext cx="7782250" cy="46911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spectral method, the </a:t>
                </a:r>
                <a:r>
                  <a:rPr lang="en-GB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viscoelatic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response is calculated using the correspondence principle,</a:t>
                </a:r>
              </a:p>
              <a:p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/>
                                      </a:rPr>
                                      <m:t>𝑜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1+</m:t>
                                    </m:r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/>
                                      </a:rPr>
                                      <m:t>𝑜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1+</m:t>
                                    </m:r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this case, the regular and irregular spheroidal solutions remain their independence if we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</a:t>
                </a:r>
              </a:p>
              <a:p>
                <a:endPara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Sup>
                                          <m:sSubSup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de-DE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=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𝑖𝑦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GB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 </m:t>
                                </m:r>
                                <m:r>
                                  <m:rPr>
                                    <m:nor/>
                                  </m:rPr>
                                  <a:rPr lang="en-GB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i="0">
                                    <a:latin typeface="Cambria Math"/>
                                  </a:rPr>
                                  <m:t>Im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GB" i="1">
                                    <a:latin typeface="Cambria Math"/>
                                  </a:rPr>
                                  <m:t>≥0,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Sup>
                                          <m:sSubSup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i="1"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=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GB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𝑖𝑦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GB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 </m:t>
                                </m:r>
                                <m:r>
                                  <m:rPr>
                                    <m:nor/>
                                  </m:rPr>
                                  <a:rPr lang="en-GB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i="0">
                                    <a:latin typeface="Cambria Math"/>
                                  </a:rPr>
                                  <m:t>Im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GB" i="1">
                                    <a:latin typeface="Cambria Math"/>
                                  </a:rPr>
                                  <m:t>&lt;0.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hteck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10" y="1041204"/>
                <a:ext cx="7782250" cy="4691156"/>
              </a:xfrm>
              <a:prstGeom prst="rect">
                <a:avLst/>
              </a:prstGeom>
              <a:blipFill rotWithShape="1">
                <a:blip r:embed="rId2"/>
                <a:stretch>
                  <a:fillRect l="-1253" t="-10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/>
          <p:cNvSpPr/>
          <p:nvPr/>
        </p:nvSpPr>
        <p:spPr bwMode="auto">
          <a:xfrm>
            <a:off x="2225040" y="5029200"/>
            <a:ext cx="5029200" cy="67268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cxnSp>
        <p:nvCxnSpPr>
          <p:cNvPr id="6" name="Gerade Verbindung 5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1308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Propagator for a spherical shell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885970" y="1748129"/>
                <a:ext cx="7829259" cy="3507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example, propagator of toroidal (SH) mode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GB" b="1" i="1" dirty="0" smtClean="0">
                  <a:latin typeface="Cambria Math"/>
                </a:endParaRPr>
              </a:p>
              <a:p>
                <a:endParaRPr lang="en-GB" b="1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GB" b="1" i="1">
                        <a:latin typeface="Cambria Math"/>
                      </a:rPr>
                      <m:t>𝒚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/>
                      </a:rPr>
                      <m:t>=</m:t>
                    </m:r>
                    <m:r>
                      <a:rPr lang="en-GB" b="1" i="1">
                        <a:latin typeface="Cambria Math"/>
                      </a:rPr>
                      <m:t>𝑯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GB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b="1" i="1">
                        <a:latin typeface="Cambria Math"/>
                      </a:rPr>
                      <m:t>𝒚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 smtClean="0"/>
                  <a:t>,</a:t>
                </a:r>
              </a:p>
              <a:p>
                <a:endParaRPr lang="en-GB" dirty="0" smtClean="0"/>
              </a:p>
              <a:p>
                <a14:m>
                  <m:oMath xmlns:m="http://schemas.openxmlformats.org/officeDocument/2006/math">
                    <m:r>
                      <a:rPr lang="en-GB" b="1" i="1">
                        <a:latin typeface="Cambria Math"/>
                      </a:rPr>
                      <m:t>𝑯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GB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/>
                      </a:rPr>
                      <m:t>=</m:t>
                    </m:r>
                    <m:r>
                      <a:rPr lang="de-DE" b="1" i="1">
                        <a:latin typeface="Cambria Math"/>
                      </a:rPr>
                      <m:t>𝑨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/>
                          </a:rPr>
                          <m:t>∙</m:t>
                        </m:r>
                        <m:r>
                          <a:rPr lang="de-DE" b="1" i="1">
                            <a:latin typeface="Cambria Math"/>
                          </a:rPr>
                          <m:t>𝑨</m:t>
                        </m:r>
                      </m:e>
                      <m:sup>
                        <m:r>
                          <a:rPr lang="en-GB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GB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 smtClean="0"/>
                  <a:t>,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1" i="1">
                          <a:latin typeface="Cambria Math"/>
                        </a:rPr>
                        <m:t>𝑨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de-DE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𝜇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GB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𝜇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GB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70" y="1748129"/>
                <a:ext cx="7829259" cy="3507499"/>
              </a:xfrm>
              <a:prstGeom prst="rect">
                <a:avLst/>
              </a:prstGeom>
              <a:blipFill rotWithShape="1">
                <a:blip r:embed="rId3"/>
                <a:stretch>
                  <a:fillRect l="-1167" t="-1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9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5008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/>
              <a:t>Propagator in a convenient form for </a:t>
            </a:r>
            <a:r>
              <a:rPr lang="en-GB" smtClean="0"/>
              <a:t>orthogonalization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711071" y="900378"/>
                <a:ext cx="7721857" cy="300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de-DE" sz="20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1" i="1">
                          <a:latin typeface="Cambria Math"/>
                        </a:rPr>
                        <m:t>𝑨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de-DE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𝜇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𝜇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2000" i="1" dirty="0" smtClean="0">
                  <a:latin typeface="Cambria Math"/>
                </a:endParaRPr>
              </a:p>
              <a:p>
                <a:endParaRPr lang="de-DE" sz="2000" b="0" i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0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𝜇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GB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sz="20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𝜇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 b="0" i="1" smtClean="0">
                                                <a:latin typeface="Cambria Math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 b="0" i="1" smtClean="0">
                                                <a:latin typeface="Cambria Math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GB" sz="200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2000" i="1" dirty="0" smtClean="0">
                  <a:latin typeface="Cambria Math"/>
                </a:endParaRPr>
              </a:p>
              <a:p>
                <a:endParaRPr lang="de-DE" sz="2000" i="1" dirty="0" smtClean="0">
                  <a:latin typeface="Cambria Math"/>
                </a:endParaRPr>
              </a:p>
              <a:p>
                <a:r>
                  <a:rPr lang="de-DE" sz="2000" dirty="0" smtClean="0">
                    <a:latin typeface="Cambria Math"/>
                  </a:rPr>
                  <a:t>=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/>
                      </a:rPr>
                      <m:t>𝑩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GB" sz="200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de-DE" sz="2000" b="1" i="1" smtClean="0">
                        <a:latin typeface="Cambria Math"/>
                        <a:ea typeface="Cambria Math"/>
                      </a:rPr>
                      <m:t>𝑬</m:t>
                    </m:r>
                  </m:oMath>
                </a14:m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de-DE" sz="2000" b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71" y="900378"/>
                <a:ext cx="7721857" cy="3005823"/>
              </a:xfrm>
              <a:prstGeom prst="rect">
                <a:avLst/>
              </a:prstGeom>
              <a:blipFill rotWithShape="1">
                <a:blip r:embed="rId3"/>
                <a:stretch>
                  <a:fillRect l="-869" b="-26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9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711071" y="4236966"/>
                <a:ext cx="744908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1" i="1">
                          <a:latin typeface="Cambria Math"/>
                        </a:rPr>
                        <m:t>𝑯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000" i="1">
                          <a:latin typeface="Cambria Math"/>
                        </a:rPr>
                        <m:t>=</m:t>
                      </m:r>
                      <m:r>
                        <a:rPr lang="en-GB" sz="2000" b="1" i="1">
                          <a:latin typeface="Cambria Math"/>
                        </a:rPr>
                        <m:t>𝑩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/>
                            </a:rPr>
                            <m:t>∙</m:t>
                          </m:r>
                          <m:r>
                            <a:rPr lang="en-GB" sz="2000" b="1" i="1">
                              <a:latin typeface="Cambria Math"/>
                            </a:rPr>
                            <m:t>𝑬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000" i="1">
                              <a:latin typeface="Cambria Math"/>
                            </a:rPr>
                            <m:t>∙</m:t>
                          </m:r>
                          <m:r>
                            <a:rPr lang="en-GB" sz="2000" b="1" i="1">
                              <a:latin typeface="Cambria Math"/>
                            </a:rPr>
                            <m:t>𝑩</m:t>
                          </m:r>
                        </m:e>
                        <m:sup>
                          <m:r>
                            <a:rPr lang="en-GB" sz="20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71" y="4236966"/>
                <a:ext cx="7449081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711071" y="4927908"/>
                <a:ext cx="3140283" cy="1131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1" i="1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GB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0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000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71" y="4927908"/>
                <a:ext cx="3140283" cy="11314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feil nach rechts 5"/>
          <p:cNvSpPr/>
          <p:nvPr/>
        </p:nvSpPr>
        <p:spPr bwMode="auto">
          <a:xfrm>
            <a:off x="4398374" y="5493608"/>
            <a:ext cx="792481" cy="221392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5434151" y="5362248"/>
                <a:ext cx="32447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𝑗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/>
                      </a:rPr>
                      <m:t>=0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151" y="5362248"/>
                <a:ext cx="3244799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2814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87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Propagator in form without underflow and overflow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885970" y="1138529"/>
                <a:ext cx="7927876" cy="4544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1" i="1">
                        <a:latin typeface="Cambria Math"/>
                      </a:rPr>
                      <m:t>𝒚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/>
                      </a:rPr>
                      <m:t>=</m:t>
                    </m:r>
                    <m:r>
                      <a:rPr lang="en-GB" b="1" i="1">
                        <a:latin typeface="Cambria Math"/>
                      </a:rPr>
                      <m:t>𝑯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GB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b="1" i="1">
                        <a:latin typeface="Cambria Math"/>
                      </a:rPr>
                      <m:t>𝒚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 smtClean="0"/>
                  <a:t>,</a:t>
                </a:r>
              </a:p>
              <a:p>
                <a:endParaRPr lang="en-GB" dirty="0" smtClean="0"/>
              </a:p>
              <a:p>
                <a14:m>
                  <m:oMath xmlns:m="http://schemas.openxmlformats.org/officeDocument/2006/math">
                    <m:r>
                      <a:rPr lang="en-GB" b="1" i="1">
                        <a:latin typeface="Cambria Math"/>
                      </a:rPr>
                      <m:t>𝑯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GB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/>
                      </a:rPr>
                      <m:t>=</m:t>
                    </m:r>
                    <m:r>
                      <a:rPr lang="en-GB" b="1" i="1">
                        <a:latin typeface="Cambria Math"/>
                      </a:rPr>
                      <m:t>𝑩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GB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/>
                          </a:rPr>
                          <m:t>∙</m:t>
                        </m:r>
                        <m:r>
                          <a:rPr lang="en-GB" b="1" i="1">
                            <a:latin typeface="Cambria Math"/>
                          </a:rPr>
                          <m:t>𝑬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GB" i="1">
                            <a:latin typeface="Cambria Math"/>
                          </a:rPr>
                          <m:t>∙</m:t>
                        </m:r>
                        <m:r>
                          <a:rPr lang="en-GB" b="1" i="1">
                            <a:latin typeface="Cambria Math"/>
                          </a:rPr>
                          <m:t>𝑩</m:t>
                        </m:r>
                      </m:e>
                      <m:sup>
                        <m:r>
                          <a:rPr lang="en-GB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GB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 smtClean="0"/>
                  <a:t>,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/>
                        </a:rPr>
                        <m:t>𝑩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de-DE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1−</m:t>
                                </m:r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𝜇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1−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sub>
                                          <m:sup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GB" i="1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𝑖</m:t>
                                    </m:r>
                                    <m:sSubSup>
                                      <m:sSub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𝜇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GB" i="1">
                                        <a:latin typeface="Cambria Math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h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 smtClean="0"/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sSubSup>
                                      <m:sSub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sSubSup>
                                      <m:sSub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h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70" y="1138529"/>
                <a:ext cx="7927876" cy="4544834"/>
              </a:xfrm>
              <a:prstGeom prst="rect">
                <a:avLst/>
              </a:prstGeom>
              <a:blipFill rotWithShape="1">
                <a:blip r:embed="rId3"/>
                <a:stretch>
                  <a:fillRect l="-231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erade Verbindung 4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98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New introduced </a:t>
            </a:r>
            <a:r>
              <a:rPr lang="en-GB" dirty="0"/>
              <a:t>f</a:t>
            </a:r>
            <a:r>
              <a:rPr lang="en-GB" dirty="0" smtClean="0"/>
              <a:t>unctions</a:t>
            </a:r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1998411" y="1068483"/>
                <a:ext cx="5229765" cy="3532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𝑙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i="1">
                                <a:latin typeface="Cambria Math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/>
                                  </a:rPr>
                                  <m:t>𝑖𝑥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+1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GB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𝑖𝑥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+1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GB" i="1">
                                <a:latin typeface="Cambria Math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/>
                              </a:rPr>
                              <m:t>                      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GB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GB" i="1">
                                <a:latin typeface="Cambria Math"/>
                              </a:rPr>
                              <m:t>=</m:t>
                            </m:r>
                            <m:r>
                              <a:rPr lang="en-GB" i="1">
                                <a:latin typeface="Cambria Math"/>
                              </a:rPr>
                              <m:t>𝑙𝑛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+1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+1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r>
                              <a:rPr lang="en-GB" i="1">
                                <a:latin typeface="Cambria Math"/>
                              </a:rPr>
                              <m:t>,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GB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i="1">
                                <a:latin typeface="Cambria Math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/>
                                  </a:rPr>
                                  <m:t>𝑥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+1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GB" i="1">
                                <a:latin typeface="Cambria Math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/>
                              </a:rPr>
                              <m:t>                                     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GB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GB" i="1">
                                <a:latin typeface="Cambria Math"/>
                              </a:rPr>
                              <m:t>=</m:t>
                            </m:r>
                            <m:r>
                              <a:rPr lang="en-GB" i="1">
                                <a:latin typeface="Cambria Math"/>
                              </a:rPr>
                              <m:t>𝑙𝑛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r>
                              <a:rPr lang="en-GB" i="1">
                                <a:latin typeface="Cambria Math"/>
                              </a:rPr>
                              <m:t>.</m:t>
                            </m:r>
                            <m:r>
                              <a:rPr lang="de-DE" b="0" i="1" smtClean="0">
                                <a:latin typeface="Cambria Math"/>
                              </a:rPr>
                              <m:t>                           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11" y="1068483"/>
                <a:ext cx="5229765" cy="353231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/>
              <p:cNvSpPr/>
              <p:nvPr/>
            </p:nvSpPr>
            <p:spPr>
              <a:xfrm>
                <a:off x="792480" y="4890357"/>
                <a:ext cx="8092440" cy="902106"/>
              </a:xfrm>
              <a:prstGeom prst="rect">
                <a:avLst/>
              </a:prstGeom>
              <a:ln w="127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 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choice of the normalization factors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𝑗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GB" i="1">
                            <a:latin typeface="Cambria Math"/>
                          </a:rPr>
                          <m:t>+</m:t>
                        </m:r>
                        <m:r>
                          <a:rPr lang="en-GB" i="1">
                            <a:latin typeface="Cambria Math"/>
                          </a:rPr>
                          <m:t>𝑖𝑥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𝑗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𝑙</m:t>
                            </m:r>
                            <m:r>
                              <a:rPr lang="en-GB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based on the criterion that they never become zero. </a:t>
                </a:r>
              </a:p>
            </p:txBody>
          </p:sp>
        </mc:Choice>
        <mc:Fallback xmlns="">
          <p:sp>
            <p:nvSpPr>
              <p:cNvPr id="6" name="Rechtec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" y="4890357"/>
                <a:ext cx="8092440" cy="902106"/>
              </a:xfrm>
              <a:prstGeom prst="rect">
                <a:avLst/>
              </a:prstGeom>
              <a:blipFill rotWithShape="1">
                <a:blip r:embed="rId3"/>
                <a:stretch>
                  <a:fillRect l="-1053" t="-2000" b="-14000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66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6736976" y="2057400"/>
            <a:ext cx="726142" cy="295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350059"/>
              </p:ext>
            </p:extLst>
          </p:nvPr>
        </p:nvGraphicFramePr>
        <p:xfrm>
          <a:off x="950913" y="1579563"/>
          <a:ext cx="2535237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8" name="Formel" r:id="rId3" imgW="1396800" imgH="228600" progId="Equation.3">
                  <p:embed/>
                </p:oleObj>
              </mc:Choice>
              <mc:Fallback>
                <p:oleObj name="Formel" r:id="rId3" imgW="1396800" imgH="228600" progId="Equation.3">
                  <p:embed/>
                  <p:pic>
                    <p:nvPicPr>
                      <p:cNvPr id="0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1579563"/>
                        <a:ext cx="2535237" cy="4143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685799" y="1048872"/>
            <a:ext cx="2060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Stress free surface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0" y="244305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Boundary conditions</a:t>
            </a:r>
            <a:endParaRPr lang="en-GB" dirty="0"/>
          </a:p>
        </p:txBody>
      </p:sp>
      <p:sp>
        <p:nvSpPr>
          <p:cNvPr id="15" name="Textfeld 14"/>
          <p:cNvSpPr txBox="1"/>
          <p:nvPr/>
        </p:nvSpPr>
        <p:spPr>
          <a:xfrm>
            <a:off x="685799" y="2312906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Continuity at material interfaces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945829"/>
              </p:ext>
            </p:extLst>
          </p:nvPr>
        </p:nvGraphicFramePr>
        <p:xfrm>
          <a:off x="942975" y="2841625"/>
          <a:ext cx="36115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9" name="Formel" r:id="rId5" imgW="1955520" imgH="241200" progId="Equation.3">
                  <p:embed/>
                </p:oleObj>
              </mc:Choice>
              <mc:Fallback>
                <p:oleObj name="Formel" r:id="rId5" imgW="1955520" imgH="241200" progId="Equation.3">
                  <p:embed/>
                  <p:pic>
                    <p:nvPicPr>
                      <p:cNvPr id="0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2841625"/>
                        <a:ext cx="3611563" cy="4460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feld 16"/>
          <p:cNvSpPr txBox="1"/>
          <p:nvPr/>
        </p:nvSpPr>
        <p:spPr>
          <a:xfrm>
            <a:off x="685799" y="5352077"/>
            <a:ext cx="2667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at infinity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876380"/>
              </p:ext>
            </p:extLst>
          </p:nvPr>
        </p:nvGraphicFramePr>
        <p:xfrm>
          <a:off x="3353709" y="5301647"/>
          <a:ext cx="2120725" cy="50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0" name="Formel" r:id="rId7" imgW="1180800" imgH="279360" progId="Equation.3">
                  <p:embed/>
                </p:oleObj>
              </mc:Choice>
              <mc:Fallback>
                <p:oleObj name="Formel" r:id="rId7" imgW="1180800" imgH="279360" progId="Equation.3">
                  <p:embed/>
                  <p:pic>
                    <p:nvPicPr>
                      <p:cNvPr id="0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3709" y="5301647"/>
                        <a:ext cx="2120725" cy="50097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uppieren 19"/>
          <p:cNvGrpSpPr/>
          <p:nvPr/>
        </p:nvGrpSpPr>
        <p:grpSpPr>
          <a:xfrm>
            <a:off x="5978103" y="1239950"/>
            <a:ext cx="2870062" cy="4219555"/>
            <a:chOff x="5964656" y="1024798"/>
            <a:chExt cx="2870062" cy="4219555"/>
          </a:xfrm>
        </p:grpSpPr>
        <p:sp>
          <p:nvSpPr>
            <p:cNvPr id="21" name="Rechteck 20"/>
            <p:cNvSpPr/>
            <p:nvPr/>
          </p:nvSpPr>
          <p:spPr bwMode="auto">
            <a:xfrm>
              <a:off x="6131859" y="1024798"/>
              <a:ext cx="2702859" cy="4219555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96" charset="-128"/>
              </a:endParaRPr>
            </a:p>
          </p:txBody>
        </p:sp>
        <p:sp>
          <p:nvSpPr>
            <p:cNvPr id="22" name="Text Box 36"/>
            <p:cNvSpPr txBox="1">
              <a:spLocks noChangeArrowheads="1"/>
            </p:cNvSpPr>
            <p:nvPr/>
          </p:nvSpPr>
          <p:spPr bwMode="auto">
            <a:xfrm>
              <a:off x="5964656" y="1404208"/>
              <a:ext cx="83227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800" dirty="0">
                  <a:latin typeface="Arial" charset="0"/>
                </a:rPr>
                <a:t>  n = 1</a:t>
              </a:r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5977090" y="1024798"/>
              <a:ext cx="2610813" cy="4057559"/>
              <a:chOff x="6148326" y="1586203"/>
              <a:chExt cx="2610813" cy="4057559"/>
            </a:xfrm>
            <a:noFill/>
          </p:grpSpPr>
          <p:sp>
            <p:nvSpPr>
              <p:cNvPr id="24" name="Line 24"/>
              <p:cNvSpPr>
                <a:spLocks noChangeShapeType="1"/>
              </p:cNvSpPr>
              <p:nvPr/>
            </p:nvSpPr>
            <p:spPr bwMode="auto">
              <a:xfrm>
                <a:off x="7036627" y="2168126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25" name="Line 25"/>
              <p:cNvSpPr>
                <a:spLocks noChangeShapeType="1"/>
              </p:cNvSpPr>
              <p:nvPr/>
            </p:nvSpPr>
            <p:spPr bwMode="auto">
              <a:xfrm>
                <a:off x="7028305" y="2541708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26" name="Line 27"/>
              <p:cNvSpPr>
                <a:spLocks noChangeShapeType="1"/>
              </p:cNvSpPr>
              <p:nvPr/>
            </p:nvSpPr>
            <p:spPr bwMode="auto">
              <a:xfrm>
                <a:off x="7028305" y="4533458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27" name="Line 28"/>
              <p:cNvSpPr>
                <a:spLocks noChangeShapeType="1"/>
              </p:cNvSpPr>
              <p:nvPr/>
            </p:nvSpPr>
            <p:spPr bwMode="auto">
              <a:xfrm>
                <a:off x="7028305" y="5094863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28" name="Line 29"/>
              <p:cNvSpPr>
                <a:spLocks noChangeShapeType="1"/>
              </p:cNvSpPr>
              <p:nvPr/>
            </p:nvSpPr>
            <p:spPr bwMode="auto">
              <a:xfrm>
                <a:off x="7028305" y="3501463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29" name="Text Box 51"/>
              <p:cNvSpPr txBox="1">
                <a:spLocks noChangeArrowheads="1"/>
              </p:cNvSpPr>
              <p:nvPr/>
            </p:nvSpPr>
            <p:spPr bwMode="auto">
              <a:xfrm>
                <a:off x="6537348" y="2330180"/>
                <a:ext cx="409825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1pPr>
                <a:lvl2pPr marL="742950" indent="-28575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2pPr>
                <a:lvl3pPr marL="11430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3pPr>
                <a:lvl4pPr marL="16002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4pPr>
                <a:lvl5pPr marL="20574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9pPr>
              </a:lstStyle>
              <a:p>
                <a:pPr algn="r" eaLnBrk="1" hangingPunct="1"/>
                <a:r>
                  <a:rPr lang="en-GB" sz="1800">
                    <a:solidFill>
                      <a:schemeClr val="tx1"/>
                    </a:solidFill>
                    <a:latin typeface="Arial" charset="0"/>
                  </a:rPr>
                  <a:t>2</a:t>
                </a:r>
              </a:p>
            </p:txBody>
          </p:sp>
          <p:sp>
            <p:nvSpPr>
              <p:cNvPr id="30" name="Text Box 52"/>
              <p:cNvSpPr txBox="1">
                <a:spLocks noChangeArrowheads="1"/>
              </p:cNvSpPr>
              <p:nvPr/>
            </p:nvSpPr>
            <p:spPr bwMode="auto">
              <a:xfrm>
                <a:off x="6487420" y="4917360"/>
                <a:ext cx="459753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1pPr>
                <a:lvl2pPr marL="742950" indent="-28575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2pPr>
                <a:lvl3pPr marL="11430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3pPr>
                <a:lvl4pPr marL="16002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4pPr>
                <a:lvl5pPr marL="20574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9pPr>
              </a:lstStyle>
              <a:p>
                <a:pPr algn="r" eaLnBrk="1" hangingPunct="1"/>
                <a:r>
                  <a:rPr lang="en-GB" sz="1800" dirty="0">
                    <a:solidFill>
                      <a:schemeClr val="tx1"/>
                    </a:solidFill>
                    <a:latin typeface="Arial" charset="0"/>
                  </a:rPr>
                  <a:t>N</a:t>
                </a:r>
              </a:p>
            </p:txBody>
          </p:sp>
          <p:sp>
            <p:nvSpPr>
              <p:cNvPr id="31" name="Text Box 53"/>
              <p:cNvSpPr txBox="1">
                <a:spLocks noChangeArrowheads="1"/>
              </p:cNvSpPr>
              <p:nvPr/>
            </p:nvSpPr>
            <p:spPr bwMode="auto">
              <a:xfrm>
                <a:off x="6148326" y="4372467"/>
                <a:ext cx="796766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>
                  <a:defRPr/>
                </a:pPr>
                <a:r>
                  <a:rPr lang="en-GB" sz="1800" dirty="0" smtClean="0">
                    <a:latin typeface="Arial" charset="0"/>
                  </a:rPr>
                  <a:t>N–1</a:t>
                </a:r>
                <a:endParaRPr lang="en-GB" sz="1800" dirty="0">
                  <a:latin typeface="Arial" charset="0"/>
                </a:endParaRPr>
              </a:p>
            </p:txBody>
          </p:sp>
          <p:sp>
            <p:nvSpPr>
              <p:cNvPr id="32" name="Text Box 54"/>
              <p:cNvSpPr txBox="1">
                <a:spLocks noChangeArrowheads="1"/>
              </p:cNvSpPr>
              <p:nvPr/>
            </p:nvSpPr>
            <p:spPr bwMode="auto">
              <a:xfrm>
                <a:off x="6504062" y="3288872"/>
                <a:ext cx="443110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1pPr>
                <a:lvl2pPr marL="742950" indent="-28575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2pPr>
                <a:lvl3pPr marL="11430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3pPr>
                <a:lvl4pPr marL="16002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4pPr>
                <a:lvl5pPr marL="20574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9pPr>
              </a:lstStyle>
              <a:p>
                <a:pPr algn="r" eaLnBrk="1" hangingPunct="1"/>
                <a:r>
                  <a:rPr lang="en-GB" sz="1800">
                    <a:solidFill>
                      <a:schemeClr val="tx1"/>
                    </a:solidFill>
                    <a:latin typeface="Arial" charset="0"/>
                  </a:rPr>
                  <a:t>S</a:t>
                </a:r>
              </a:p>
            </p:txBody>
          </p:sp>
          <p:sp>
            <p:nvSpPr>
              <p:cNvPr id="33" name="Text Box 56"/>
              <p:cNvSpPr txBox="1">
                <a:spLocks noChangeArrowheads="1"/>
              </p:cNvSpPr>
              <p:nvPr/>
            </p:nvSpPr>
            <p:spPr bwMode="auto">
              <a:xfrm>
                <a:off x="8035184" y="2097950"/>
                <a:ext cx="522163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>
                  <a:defRPr/>
                </a:pPr>
                <a:r>
                  <a:rPr lang="en-GB" sz="1800">
                    <a:latin typeface="Arial" charset="0"/>
                  </a:rPr>
                  <a:t>h</a:t>
                </a:r>
                <a:r>
                  <a:rPr lang="en-GB" sz="1800" baseline="-25000">
                    <a:latin typeface="Arial" charset="0"/>
                  </a:rPr>
                  <a:t>1</a:t>
                </a:r>
              </a:p>
            </p:txBody>
          </p:sp>
          <p:sp>
            <p:nvSpPr>
              <p:cNvPr id="34" name="Text Box 57"/>
              <p:cNvSpPr txBox="1">
                <a:spLocks noChangeArrowheads="1"/>
              </p:cNvSpPr>
              <p:nvPr/>
            </p:nvSpPr>
            <p:spPr bwMode="auto">
              <a:xfrm>
                <a:off x="8055988" y="2572668"/>
                <a:ext cx="522163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>
                  <a:defRPr/>
                </a:pPr>
                <a:r>
                  <a:rPr lang="en-GB" sz="1800">
                    <a:latin typeface="Arial" charset="0"/>
                  </a:rPr>
                  <a:t>h</a:t>
                </a:r>
                <a:r>
                  <a:rPr lang="en-GB" sz="1800" baseline="-25000">
                    <a:latin typeface="Arial" charset="0"/>
                  </a:rPr>
                  <a:t>2</a:t>
                </a:r>
              </a:p>
            </p:txBody>
          </p:sp>
          <p:sp>
            <p:nvSpPr>
              <p:cNvPr id="35" name="Line 58"/>
              <p:cNvSpPr>
                <a:spLocks noChangeShapeType="1"/>
              </p:cNvSpPr>
              <p:nvPr/>
            </p:nvSpPr>
            <p:spPr bwMode="auto">
              <a:xfrm>
                <a:off x="7015823" y="3035002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36" name="Line 59"/>
              <p:cNvSpPr>
                <a:spLocks noChangeShapeType="1"/>
              </p:cNvSpPr>
              <p:nvPr/>
            </p:nvSpPr>
            <p:spPr bwMode="auto">
              <a:xfrm>
                <a:off x="7015823" y="4064933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37" name="Text Box 60"/>
              <p:cNvSpPr txBox="1">
                <a:spLocks noChangeArrowheads="1"/>
              </p:cNvSpPr>
              <p:nvPr/>
            </p:nvSpPr>
            <p:spPr bwMode="auto">
              <a:xfrm>
                <a:off x="7981096" y="4576802"/>
                <a:ext cx="778043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>
                  <a:defRPr/>
                </a:pPr>
                <a:r>
                  <a:rPr lang="en-GB" sz="1800" dirty="0" err="1" smtClean="0">
                    <a:latin typeface="Arial" charset="0"/>
                  </a:rPr>
                  <a:t>h</a:t>
                </a:r>
                <a:r>
                  <a:rPr lang="en-GB" sz="1800" baseline="-25000" dirty="0" err="1" smtClean="0">
                    <a:latin typeface="Arial" charset="0"/>
                  </a:rPr>
                  <a:t>N</a:t>
                </a:r>
                <a:r>
                  <a:rPr lang="en-GB" sz="1800" baseline="-25000" dirty="0" smtClean="0">
                    <a:latin typeface="Arial" charset="0"/>
                  </a:rPr>
                  <a:t>–1</a:t>
                </a:r>
                <a:endParaRPr lang="en-GB" sz="1800" baseline="-25000" dirty="0">
                  <a:latin typeface="Arial" charset="0"/>
                </a:endParaRPr>
              </a:p>
            </p:txBody>
          </p:sp>
          <p:sp>
            <p:nvSpPr>
              <p:cNvPr id="38" name="Text Box 61"/>
              <p:cNvSpPr txBox="1">
                <a:spLocks noChangeArrowheads="1"/>
              </p:cNvSpPr>
              <p:nvPr/>
            </p:nvSpPr>
            <p:spPr bwMode="auto">
              <a:xfrm>
                <a:off x="8020622" y="3509719"/>
                <a:ext cx="545046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>
                  <a:defRPr/>
                </a:pPr>
                <a:r>
                  <a:rPr lang="en-GB" sz="1800">
                    <a:latin typeface="Arial" charset="0"/>
                  </a:rPr>
                  <a:t>h</a:t>
                </a:r>
                <a:r>
                  <a:rPr lang="en-GB" sz="1800" baseline="-25000">
                    <a:latin typeface="Arial" charset="0"/>
                  </a:rPr>
                  <a:t>S</a:t>
                </a:r>
              </a:p>
            </p:txBody>
          </p:sp>
          <p:sp>
            <p:nvSpPr>
              <p:cNvPr id="39" name="Text Box 64"/>
              <p:cNvSpPr txBox="1">
                <a:spLocks noChangeArrowheads="1"/>
              </p:cNvSpPr>
              <p:nvPr/>
            </p:nvSpPr>
            <p:spPr bwMode="auto">
              <a:xfrm>
                <a:off x="7204189" y="5274430"/>
                <a:ext cx="1287532" cy="36933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GB" sz="1800" dirty="0" smtClean="0">
                    <a:latin typeface="Arial" charset="0"/>
                  </a:rPr>
                  <a:t>Half-space</a:t>
                </a:r>
                <a:endParaRPr lang="en-GB" sz="1800" dirty="0">
                  <a:latin typeface="Arial" charset="0"/>
                  <a:sym typeface="Symbol" pitchFamily="18" charset="2"/>
                </a:endParaRPr>
              </a:p>
            </p:txBody>
          </p:sp>
          <p:sp>
            <p:nvSpPr>
              <p:cNvPr id="40" name="Text Box 64"/>
              <p:cNvSpPr txBox="1">
                <a:spLocks noChangeArrowheads="1"/>
              </p:cNvSpPr>
              <p:nvPr/>
            </p:nvSpPr>
            <p:spPr bwMode="auto">
              <a:xfrm>
                <a:off x="7108011" y="1586203"/>
                <a:ext cx="1479892" cy="36933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GB" sz="1800" dirty="0" smtClean="0">
                    <a:latin typeface="Arial" charset="0"/>
                    <a:sym typeface="Symbol" pitchFamily="18" charset="2"/>
                  </a:rPr>
                  <a:t>Free surface</a:t>
                </a:r>
                <a:endParaRPr lang="en-GB" sz="1800" dirty="0">
                  <a:latin typeface="Arial" charset="0"/>
                  <a:sym typeface="Symbol" pitchFamily="18" charset="2"/>
                </a:endParaRPr>
              </a:p>
            </p:txBody>
          </p:sp>
          <p:sp>
            <p:nvSpPr>
              <p:cNvPr id="41" name="AutoShape 38"/>
              <p:cNvSpPr>
                <a:spLocks noChangeArrowheads="1"/>
              </p:cNvSpPr>
              <p:nvPr/>
            </p:nvSpPr>
            <p:spPr bwMode="auto">
              <a:xfrm>
                <a:off x="7658645" y="3363176"/>
                <a:ext cx="378620" cy="280703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GB" sz="1800"/>
              </a:p>
            </p:txBody>
          </p:sp>
        </p:grpSp>
      </p:grpSp>
      <p:sp>
        <p:nvSpPr>
          <p:cNvPr id="42" name="Textfeld 41"/>
          <p:cNvSpPr txBox="1"/>
          <p:nvPr/>
        </p:nvSpPr>
        <p:spPr>
          <a:xfrm>
            <a:off x="685798" y="3575796"/>
            <a:ext cx="5177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Discontinuity at source level depending on source type</a:t>
            </a:r>
            <a:endParaRPr lang="en-GB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860246"/>
              </p:ext>
            </p:extLst>
          </p:nvPr>
        </p:nvGraphicFramePr>
        <p:xfrm>
          <a:off x="973885" y="4363104"/>
          <a:ext cx="5065712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1" name="Formel" r:id="rId9" imgW="2743200" imgH="241200" progId="Equation.3">
                  <p:embed/>
                </p:oleObj>
              </mc:Choice>
              <mc:Fallback>
                <p:oleObj name="Formel" r:id="rId9" imgW="2743200" imgH="241200" progId="Equation.3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885" y="4363104"/>
                        <a:ext cx="5065712" cy="44608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Gerade Verbindung 42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49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Recursive relations of the new functions</a:t>
            </a:r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609895" y="812432"/>
                <a:ext cx="5909758" cy="3395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800" i="1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GB" sz="1800" i="1">
                                    <a:latin typeface="Cambria Math"/>
                                  </a:rPr>
                                  <m:t>𝑙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8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sz="1800" i="1">
                                <a:latin typeface="Cambria Math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800" i="1">
                                    <a:latin typeface="Cambria Math"/>
                                  </a:rPr>
                                  <m:t>𝑖</m:t>
                                </m:r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1−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d>
                                  <m:d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+3+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𝑖</m:t>
                                    </m:r>
                                    <m:sSup>
                                      <m:sSup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1−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GB" sz="18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𝑖</m:t>
                                </m:r>
                                <m:sSubSup>
                                  <m:sSub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  <m:d>
                                  <m:d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GB" sz="1800" i="1">
                                <a:latin typeface="Cambria Math"/>
                              </a:rPr>
                              <m:t>,</m:t>
                            </m:r>
                            <m:r>
                              <a:rPr lang="de-DE" sz="1800" b="0" i="1" smtClean="0">
                                <a:latin typeface="Cambria Math"/>
                              </a:rPr>
                              <m:t>                  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8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1800" i="1">
                                    <a:latin typeface="Cambria Math"/>
                                  </a:rPr>
                                  <m:t>𝑙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800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GB" sz="1800" i="1">
                                <a:latin typeface="Cambria Math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8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18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+1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800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GB" sz="1800" i="1">
                                <a:latin typeface="Cambria Math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800">
                                    <a:latin typeface="Cambria Math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+1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GB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1800" i="1">
                                                    <a:latin typeface="Cambria Math"/>
                                                  </a:rPr>
                                                  <m:t>𝑗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18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800" i="1"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+1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GB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1800" i="1">
                                                    <a:latin typeface="Cambria Math"/>
                                                  </a:rPr>
                                                  <m:t>𝑗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18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8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func>
                            <m:r>
                              <a:rPr lang="de-DE" sz="1800" b="0" i="1" smtClean="0">
                                <a:latin typeface="Cambria Math"/>
                              </a:rPr>
                              <m:t>,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800" i="1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GB" sz="1800" i="1">
                                    <a:latin typeface="Cambria Math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GB" sz="18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8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sz="1800" i="1">
                                <a:latin typeface="Cambria Math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8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GB" sz="1800" i="1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−1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sup>
                                </m:sSubSup>
                                <m:d>
                                  <m:d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GB" sz="1800" i="1">
                                <a:latin typeface="Cambria Math"/>
                              </a:rPr>
                              <m:t>,</m:t>
                            </m:r>
                            <m:r>
                              <a:rPr lang="de-DE" sz="1800" b="0" i="1" smtClean="0">
                                <a:latin typeface="Cambria Math"/>
                              </a:rPr>
                              <m:t>                                                         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8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1800" i="1">
                                    <a:latin typeface="Cambria Math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GB" sz="18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800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GB" sz="1800" i="1">
                                <a:latin typeface="Cambria Math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8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18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GB" sz="1800" i="1">
                                    <a:latin typeface="Cambria Math"/>
                                  </a:rPr>
                                  <m:t>−1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800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GB" sz="1800" i="1">
                                <a:latin typeface="Cambria Math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800">
                                    <a:latin typeface="Cambria Math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func>
                            <m:r>
                              <a:rPr lang="en-GB" sz="1800" i="1">
                                <a:latin typeface="Cambria Math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800">
                                    <a:latin typeface="Cambria Math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+1</m:t>
                                    </m:r>
                                    <m:sSubSup>
                                      <m:sSubSup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h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+1</m:t>
                                    </m:r>
                                    <m:sSubSup>
                                      <m:sSubSup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h</m:t>
                                        </m:r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func>
                            <m:r>
                              <a:rPr lang="en-GB" sz="1800" i="1">
                                <a:latin typeface="Cambria Math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95" y="812432"/>
                <a:ext cx="5909758" cy="339586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1361583" y="4580351"/>
                <a:ext cx="6542753" cy="1382173"/>
              </a:xfrm>
              <a:prstGeom prst="rect">
                <a:avLst/>
              </a:prstGeom>
              <a:ln w="127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800" i="1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GB" sz="1800" i="1">
                                    <a:latin typeface="Cambria Math"/>
                                  </a:rPr>
                                  <m:t>𝑙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8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sz="1800" i="1">
                                <a:latin typeface="Cambria Math"/>
                              </a:rPr>
                              <m:t>~</m:t>
                            </m:r>
                            <m:f>
                              <m:f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800" i="1">
                                    <a:latin typeface="Cambria Math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+3</m:t>
                                    </m:r>
                                  </m:e>
                                </m:d>
                                <m:r>
                                  <a:rPr lang="en-GB" sz="1800" i="1">
                                    <a:latin typeface="Cambria Math"/>
                                  </a:rPr>
                                  <m:t>𝑖</m:t>
                                </m:r>
                              </m:den>
                            </m:f>
                            <m:r>
                              <a:rPr lang="en-GB" sz="1800" i="1">
                                <a:latin typeface="Cambria Math"/>
                              </a:rPr>
                              <m:t>,    </m:t>
                            </m:r>
                            <m:r>
                              <m:rPr>
                                <m:nor/>
                              </m:rPr>
                              <a:rPr lang="en-GB" sz="1800"/>
                              <m:t>for</m:t>
                            </m:r>
                            <m:r>
                              <a:rPr lang="en-GB" sz="1800" i="1">
                                <a:latin typeface="Cambria Math"/>
                              </a:rPr>
                              <m:t> </m:t>
                            </m:r>
                            <m:r>
                              <a:rPr lang="en-GB" sz="1800" i="1">
                                <a:latin typeface="Cambria Math"/>
                              </a:rPr>
                              <m:t>𝑙</m:t>
                            </m:r>
                            <m:r>
                              <a:rPr lang="en-GB" sz="1800" i="1">
                                <a:latin typeface="Cambria Math"/>
                              </a:rPr>
                              <m:t>≫</m:t>
                            </m:r>
                            <m:sSup>
                              <m:sSup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GB" sz="18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1800" i="1">
                                <a:latin typeface="Cambria Math"/>
                              </a:rPr>
                              <m:t>&gt;1,</m:t>
                            </m:r>
                            <m:r>
                              <a:rPr lang="de-DE" sz="1800" b="0" i="1" smtClean="0">
                                <a:latin typeface="Cambria Math"/>
                              </a:rPr>
                              <m:t>                                     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8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1800" i="1">
                                    <a:latin typeface="Cambria Math"/>
                                  </a:rPr>
                                  <m:t>𝑙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800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GB" sz="1800" i="1">
                                <a:latin typeface="Cambria Math"/>
                              </a:rPr>
                              <m:t>~</m:t>
                            </m:r>
                            <m:r>
                              <a:rPr lang="en-GB" sz="1800" i="1">
                                <a:latin typeface="Cambria Math"/>
                              </a:rPr>
                              <m:t>𝑙</m:t>
                            </m:r>
                            <m:r>
                              <a:rPr lang="en-GB" sz="1800" i="1">
                                <a:latin typeface="Cambria Math"/>
                              </a:rPr>
                              <m:t>∙</m:t>
                            </m:r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/>
                              </a:rPr>
                              <m:t>ln</m:t>
                            </m:r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GB" sz="1800" i="1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GB" sz="1800" i="1">
                                    <a:latin typeface="Cambria Math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+3</m:t>
                                    </m:r>
                                  </m:e>
                                </m:d>
                                <m:r>
                                  <a:rPr lang="en-GB" sz="1800" i="1">
                                    <a:latin typeface="Cambria Math"/>
                                  </a:rPr>
                                  <m:t>𝑖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GB" sz="1800" i="1">
                                    <a:latin typeface="Cambria Math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+3</m:t>
                                    </m:r>
                                  </m:e>
                                </m:d>
                                <m:r>
                                  <a:rPr lang="en-GB" sz="1800" i="1">
                                    <a:latin typeface="Cambria Math"/>
                                  </a:rPr>
                                  <m:t>𝑖</m:t>
                                </m:r>
                              </m:den>
                            </m:f>
                            <m:r>
                              <a:rPr lang="en-GB" sz="1800" i="1">
                                <a:latin typeface="Cambria Math"/>
                              </a:rPr>
                              <m:t>,   </m:t>
                            </m:r>
                            <m:r>
                              <m:rPr>
                                <m:nor/>
                              </m:rPr>
                              <a:rPr lang="en-GB" sz="1800"/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GB" sz="1800"/>
                              <m:t> </m:t>
                            </m:r>
                            <m:r>
                              <a:rPr lang="en-GB" sz="1800" i="1">
                                <a:latin typeface="Cambria Math"/>
                              </a:rPr>
                              <m:t>𝑙</m:t>
                            </m:r>
                            <m:r>
                              <a:rPr lang="en-GB" sz="1800" i="1">
                                <a:latin typeface="Cambria Math"/>
                              </a:rPr>
                              <m:t>≫</m:t>
                            </m:r>
                            <m:sSup>
                              <m:sSup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GB" sz="18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1800" i="1">
                                <a:latin typeface="Cambria Math"/>
                              </a:rPr>
                              <m:t>&gt;1.</m:t>
                            </m:r>
                          </m:e>
                        </m:mr>
                      </m:m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583" y="4580351"/>
                <a:ext cx="6542753" cy="138217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eschweifte Klammer rechts 5"/>
          <p:cNvSpPr/>
          <p:nvPr/>
        </p:nvSpPr>
        <p:spPr bwMode="auto">
          <a:xfrm>
            <a:off x="6519653" y="1158240"/>
            <a:ext cx="307867" cy="1143000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sp>
        <p:nvSpPr>
          <p:cNvPr id="7" name="Geschweifte Klammer rechts 6"/>
          <p:cNvSpPr/>
          <p:nvPr/>
        </p:nvSpPr>
        <p:spPr bwMode="auto">
          <a:xfrm>
            <a:off x="6519653" y="2891365"/>
            <a:ext cx="307867" cy="1143000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6966419" y="1375797"/>
                <a:ext cx="2040421" cy="70788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Recursive toward decreasing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/>
                      </a:rPr>
                      <m:t>𝑙</m:t>
                    </m:r>
                  </m:oMath>
                </a14:m>
                <a:endPara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419" y="1375797"/>
                <a:ext cx="2040421" cy="707886"/>
              </a:xfrm>
              <a:prstGeom prst="rect">
                <a:avLst/>
              </a:prstGeom>
              <a:blipFill rotWithShape="1">
                <a:blip r:embed="rId4"/>
                <a:stretch>
                  <a:fillRect l="-2967" t="-3390" r="-2077" b="-1355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/>
              <p:cNvSpPr/>
              <p:nvPr/>
            </p:nvSpPr>
            <p:spPr>
              <a:xfrm>
                <a:off x="6966418" y="3108922"/>
                <a:ext cx="2040421" cy="70788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Recursive toward increasing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/>
                      </a:rPr>
                      <m:t>𝑙</m:t>
                    </m:r>
                  </m:oMath>
                </a14:m>
                <a:endPara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htec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418" y="3108922"/>
                <a:ext cx="2040421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2976" t="-3390" r="-2381" b="-1355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53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0" y="243106"/>
                <a:ext cx="9144000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77100" algn="ctr"/>
                <a:r>
                  <a:rPr lang="en-GB" dirty="0" smtClean="0"/>
                  <a:t>Stable form of propagator in case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𝑙</m:t>
                    </m:r>
                    <m:r>
                      <a:rPr lang="en-GB" i="1">
                        <a:latin typeface="Cambria Math"/>
                      </a:rPr>
                      <m:t>&gt;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GB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/>
                      </a:rPr>
                      <m:t>/2</m:t>
                    </m:r>
                  </m:oMath>
                </a14:m>
                <a:endParaRPr lang="en-GB" dirty="0" smtClean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106"/>
                <a:ext cx="9144000" cy="470000"/>
              </a:xfrm>
              <a:prstGeom prst="rect">
                <a:avLst/>
              </a:prstGeom>
              <a:blipFill rotWithShape="1">
                <a:blip r:embed="rId2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653485" y="1203314"/>
                <a:ext cx="8322086" cy="2978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GB" sz="20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sz="2000" b="1" i="1">
                                    <a:latin typeface="Cambria Math"/>
                                  </a:rPr>
                                  <m:t>𝑩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000" i="1">
                                                  <a:latin typeface="Cambria Math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000" i="1">
                                                  <a:latin typeface="Cambria Math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GB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0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000" i="1">
                                                  <a:latin typeface="Cambria Math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000" i="1">
                                                  <a:latin typeface="Cambria Math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GB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0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2000" i="1">
                                              <a:latin typeface="Cambria Math"/>
                                            </a:rPr>
                                            <m:t>𝜇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GB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𝑙</m:t>
                                                  </m:r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  <m:sSub>
                                                <m:sSub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GB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p>
                                                    <m:sSupPr>
                                                      <m:ctrlPr>
                                                        <a:rPr lang="en-GB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GB" sz="2000" i="1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GB" sz="2000" i="1">
                                                          <a:latin typeface="Cambria Math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num>
                                                <m:den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𝑙</m:t>
                                                  </m:r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+3</m:t>
                                                  </m:r>
                                                </m:den>
                                              </m:f>
                                              <m:sSub>
                                                <m:sSub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𝑙</m:t>
                                                  </m:r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e>
                                          <m:r>
                                            <a:rPr lang="en-GB" sz="2000" i="1">
                                              <a:latin typeface="Cambria Math"/>
                                            </a:rPr>
                                            <m:t>𝜇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GB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𝑙</m:t>
                                                  </m:r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  <m:sSub>
                                                <m:sSub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GB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𝑙</m:t>
                                                  </m:r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</m:d>
                                              <m:sSub>
                                                <m:sSub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𝑙</m:t>
                                                  </m:r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GB" sz="20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sz="2000" b="1" i="1" smtClean="0">
                                    <a:latin typeface="Cambria Math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2000" b="1" i="1" smtClean="0">
                                    <a:latin typeface="Cambria Math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GB" sz="2000" b="1" i="1">
                                    <a:latin typeface="Cambria Math"/>
                                  </a:rPr>
                                  <m:t>𝑬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000" i="1">
                                                  <a:latin typeface="Cambria Math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000" i="1">
                                                  <a:latin typeface="Cambria Math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lang="en-GB" sz="2000" i="1">
                                                  <a:latin typeface="Cambria Math"/>
                                                </a:rPr>
                                                <m:t>∙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GB" sz="2000">
                                                      <a:latin typeface="Cambria Math"/>
                                                    </a:rPr>
                                                    <m:t>ln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GB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en-GB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GB" sz="20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GB" sz="2000" i="1">
                                                                  <a:latin typeface="Cambria Math"/>
                                                                </a:rPr>
                                                                <m:t>𝑟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GB" sz="2000" i="1">
                                                                  <a:latin typeface="Cambria Math"/>
                                                                </a:rPr>
                                                                <m:t>2</m:t>
                                                              </m:r>
                                                            </m:sub>
                                                          </m:sSub>
                                                        </m:num>
                                                        <m:den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GB" sz="20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GB" sz="2000" i="1">
                                                                  <a:latin typeface="Cambria Math"/>
                                                                </a:rPr>
                                                                <m:t>𝑟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GB" sz="2000" i="1">
                                                                  <a:latin typeface="Cambria Math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sub>
                                                          </m:sSub>
                                                        </m:den>
                                                      </m:f>
                                                    </m:e>
                                                  </m:d>
                                                </m:e>
                                              </m:func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20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20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000" i="1">
                                                  <a:latin typeface="Cambria Math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𝑙</m:t>
                                                  </m:r>
                                                  <m:r>
                                                    <a:rPr lang="en-GB" sz="2000" i="1">
                                                      <a:latin typeface="Cambria Math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GB" sz="2000" i="1">
                                                  <a:latin typeface="Cambria Math"/>
                                                </a:rPr>
                                                <m:t>∙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GB" sz="2000">
                                                      <a:latin typeface="Cambria Math"/>
                                                    </a:rPr>
                                                    <m:t>ln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GB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en-GB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GB" sz="20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GB" sz="2000" i="1">
                                                                  <a:latin typeface="Cambria Math"/>
                                                                </a:rPr>
                                                                <m:t>𝑟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GB" sz="2000" i="1">
                                                                  <a:latin typeface="Cambria Math"/>
                                                                </a:rPr>
                                                                <m:t>2</m:t>
                                                              </m:r>
                                                            </m:sub>
                                                          </m:sSub>
                                                        </m:num>
                                                        <m:den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GB" sz="20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GB" sz="2000" i="1">
                                                                  <a:latin typeface="Cambria Math"/>
                                                                </a:rPr>
                                                                <m:t>𝑟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GB" sz="2000" i="1">
                                                                  <a:latin typeface="Cambria Math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sub>
                                                          </m:sSub>
                                                        </m:den>
                                                      </m:f>
                                                    </m:e>
                                                  </m:d>
                                                </m:e>
                                              </m:func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 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85" y="1203314"/>
                <a:ext cx="8322086" cy="29787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1203517" y="4712507"/>
                <a:ext cx="7222022" cy="83099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their asymptotic expansion series, which converge very fast.</a:t>
                </a:r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517" y="4712507"/>
                <a:ext cx="7222022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1179" t="-5072" b="-1521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53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Spherical model vs. half-space model</a:t>
            </a:r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/>
              <p:cNvSpPr/>
              <p:nvPr/>
            </p:nvSpPr>
            <p:spPr>
              <a:xfrm>
                <a:off x="289560" y="844851"/>
                <a:ext cx="8702040" cy="5170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slight modifications, most numerical techniques based on the half-space model can be adopted for the spherical model.</a:t>
                </a:r>
              </a:p>
              <a:p>
                <a:endParaRPr lang="en-GB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Advantage: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aliasing induced by finite slowness sampling because of  the discrete spectrum of harmonic degrees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/>
                          </a:rPr>
                          <m:t>𝑙</m:t>
                        </m:r>
                        <m:r>
                          <a:rPr lang="de-DE" sz="2200" b="0" i="1" smtClean="0">
                            <a:latin typeface="Cambria Math"/>
                          </a:rPr>
                          <m:t>=0,1,2,⋯</m:t>
                        </m:r>
                      </m:e>
                    </m:d>
                  </m:oMath>
                </a14:m>
                <a:r>
                  <a:rPr lang="en-GB" sz="22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GB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 farther the distance, the more efficient the computation.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Modelling of tsunami, infrasound gravity waves,  Rayleigh and Love waves circling earth’s surface, free oscillations.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</a:p>
              <a:p>
                <a:endParaRPr lang="en-GB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Disadvantage: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efficient for the near-field simulation.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options of partial solution filters (or need to be implemented).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6" name="Rechtec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" y="844851"/>
                <a:ext cx="8702040" cy="5170646"/>
              </a:xfrm>
              <a:prstGeom prst="rect">
                <a:avLst/>
              </a:prstGeom>
              <a:blipFill rotWithShape="1">
                <a:blip r:embed="rId2"/>
                <a:stretch>
                  <a:fillRect l="-911" t="-708" r="-701" b="-14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7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Method used in QSSP compared with normal mode method</a:t>
            </a:r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 Verbindung mit Pfeil 11"/>
          <p:cNvCxnSpPr/>
          <p:nvPr/>
        </p:nvCxnSpPr>
        <p:spPr bwMode="auto">
          <a:xfrm>
            <a:off x="2468880" y="4503420"/>
            <a:ext cx="389382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Gerade Verbindung mit Pfeil 12"/>
          <p:cNvCxnSpPr/>
          <p:nvPr/>
        </p:nvCxnSpPr>
        <p:spPr bwMode="auto">
          <a:xfrm flipV="1">
            <a:off x="3916680" y="2213531"/>
            <a:ext cx="0" cy="322714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/>
              <p:cNvSpPr txBox="1"/>
              <p:nvPr/>
            </p:nvSpPr>
            <p:spPr>
              <a:xfrm>
                <a:off x="3644586" y="1673433"/>
                <a:ext cx="5969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𝑖</m:t>
                      </m:r>
                      <m:r>
                        <a:rPr lang="de-DE" b="0" i="1" smtClean="0">
                          <a:latin typeface="Cambria Math"/>
                          <a:ea typeface="Cambria Math"/>
                        </a:rPr>
                        <m:t>𝜔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feld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586" y="1673433"/>
                <a:ext cx="596958" cy="4616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/>
              <p:cNvSpPr txBox="1"/>
              <p:nvPr/>
            </p:nvSpPr>
            <p:spPr>
              <a:xfrm>
                <a:off x="5402580" y="4485947"/>
                <a:ext cx="4566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  <a:ea typeface="Cambria Math"/>
                        </a:rPr>
                        <m:t>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feld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580" y="4485947"/>
                <a:ext cx="456663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/>
          <p:cNvSpPr txBox="1"/>
          <p:nvPr/>
        </p:nvSpPr>
        <p:spPr>
          <a:xfrm>
            <a:off x="3337560" y="2362200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ym typeface="Symbol"/>
              </a:rPr>
              <a:t>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3032760" y="3060640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ym typeface="Symbol"/>
              </a:rPr>
              <a:t></a:t>
            </a:r>
            <a:endParaRPr lang="en-GB" dirty="0"/>
          </a:p>
        </p:txBody>
      </p:sp>
      <p:sp>
        <p:nvSpPr>
          <p:cNvPr id="21" name="Textfeld 20"/>
          <p:cNvSpPr txBox="1"/>
          <p:nvPr/>
        </p:nvSpPr>
        <p:spPr>
          <a:xfrm>
            <a:off x="3489960" y="3334959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ym typeface="Symbol"/>
              </a:rPr>
              <a:t></a:t>
            </a:r>
            <a:endParaRPr lang="en-GB" dirty="0"/>
          </a:p>
        </p:txBody>
      </p:sp>
      <p:sp>
        <p:nvSpPr>
          <p:cNvPr id="22" name="Textfeld 21"/>
          <p:cNvSpPr txBox="1"/>
          <p:nvPr/>
        </p:nvSpPr>
        <p:spPr>
          <a:xfrm>
            <a:off x="3489960" y="2745432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ym typeface="Symbol"/>
              </a:rPr>
              <a:t>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3355026" y="3871882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ym typeface="Symbol"/>
              </a:rPr>
              <a:t></a:t>
            </a:r>
            <a:endParaRPr lang="en-GB" dirty="0"/>
          </a:p>
        </p:txBody>
      </p:sp>
      <p:sp>
        <p:nvSpPr>
          <p:cNvPr id="25" name="Textfeld 24"/>
          <p:cNvSpPr txBox="1"/>
          <p:nvPr/>
        </p:nvSpPr>
        <p:spPr>
          <a:xfrm>
            <a:off x="3339786" y="4667516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ym typeface="Symbol"/>
              </a:rPr>
              <a:t></a:t>
            </a:r>
            <a:endParaRPr lang="en-GB" dirty="0"/>
          </a:p>
        </p:txBody>
      </p:sp>
      <p:sp>
        <p:nvSpPr>
          <p:cNvPr id="26" name="Textfeld 25"/>
          <p:cNvSpPr txBox="1"/>
          <p:nvPr/>
        </p:nvSpPr>
        <p:spPr>
          <a:xfrm>
            <a:off x="3522666" y="5136802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ym typeface="Symbol"/>
              </a:rPr>
              <a:t></a:t>
            </a:r>
            <a:endParaRPr lang="en-GB" dirty="0"/>
          </a:p>
        </p:txBody>
      </p:sp>
      <p:sp>
        <p:nvSpPr>
          <p:cNvPr id="28" name="Textfeld 27"/>
          <p:cNvSpPr txBox="1"/>
          <p:nvPr/>
        </p:nvSpPr>
        <p:spPr>
          <a:xfrm>
            <a:off x="3586175" y="453129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0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151442" y="3889928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omplex s-plane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Gerade Verbindung mit Pfeil 32"/>
          <p:cNvCxnSpPr/>
          <p:nvPr/>
        </p:nvCxnSpPr>
        <p:spPr bwMode="auto">
          <a:xfrm flipV="1">
            <a:off x="3180385" y="3315532"/>
            <a:ext cx="0" cy="1188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Gerade Verbindung mit Pfeil 34"/>
          <p:cNvCxnSpPr/>
          <p:nvPr/>
        </p:nvCxnSpPr>
        <p:spPr bwMode="auto">
          <a:xfrm rot="-5400000" flipV="1">
            <a:off x="3553683" y="2939508"/>
            <a:ext cx="0" cy="720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/>
              <p:cNvSpPr/>
              <p:nvPr/>
            </p:nvSpPr>
            <p:spPr>
              <a:xfrm>
                <a:off x="3947160" y="3068675"/>
                <a:ext cx="6892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de-DE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Rechteck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160" y="3068675"/>
                <a:ext cx="689228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hteck 37"/>
              <p:cNvSpPr/>
              <p:nvPr/>
            </p:nvSpPr>
            <p:spPr>
              <a:xfrm>
                <a:off x="2773680" y="4454156"/>
                <a:ext cx="7563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de-DE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Rechteck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680" y="4454156"/>
                <a:ext cx="756361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hteck 38"/>
              <p:cNvSpPr/>
              <p:nvPr/>
            </p:nvSpPr>
            <p:spPr>
              <a:xfrm>
                <a:off x="2728377" y="2910471"/>
                <a:ext cx="5262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Rechteck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77" y="2910471"/>
                <a:ext cx="526298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/>
              <p:cNvSpPr/>
              <p:nvPr/>
            </p:nvSpPr>
            <p:spPr>
              <a:xfrm>
                <a:off x="5402580" y="1115544"/>
                <a:ext cx="3122137" cy="24933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 b="0" dirty="0" smtClean="0">
                    <a:latin typeface="Cambria Math"/>
                    <a:ea typeface="Cambria Math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/>
                            <a:ea typeface="Cambria Math"/>
                          </a:rPr>
                          <m:t>𝑄</m:t>
                        </m:r>
                      </m:e>
                      <m:sub>
                        <m:r>
                          <a:rPr lang="de-DE" sz="20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/>
                        <a:ea typeface="Cambria Math"/>
                      </a:rPr>
                      <m:t>≫1</m:t>
                    </m:r>
                  </m:oMath>
                </a14:m>
                <a:r>
                  <a:rPr lang="de-DE" sz="2000" b="0" i="1" dirty="0" smtClean="0">
                    <a:latin typeface="Cambria Math"/>
                    <a:ea typeface="Cambria Math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de-DE" sz="200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de-DE" sz="2000" b="0" i="1" smtClean="0">
                          <a:latin typeface="Cambria Math"/>
                          <a:ea typeface="Cambria Math"/>
                        </a:rPr>
                        <m:t>∝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de-DE" sz="200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GB" sz="2000" dirty="0"/>
                            <m:t> </m:t>
                          </m:r>
                        </m:num>
                        <m:den>
                          <m:r>
                            <a:rPr lang="de-DE" sz="200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de-DE" sz="2000" i="1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de-DE" sz="20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de-DE" sz="2000" i="1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de-DE" sz="2000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de-DE" sz="200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/>
                          <a:ea typeface="Cambria Math"/>
                        </a:rPr>
                        <m:t>⟹</m:t>
                      </m:r>
                    </m:oMath>
                  </m:oMathPara>
                </a14:m>
                <a:endParaRPr lang="de-DE" sz="200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0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i="1">
                                              <a:latin typeface="Cambria Math"/>
                                              <a:ea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de-DE" sz="20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2000" i="1">
                                          <a:latin typeface="Cambria Math"/>
                                          <a:ea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de-DE" sz="20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i="1">
                                              <a:latin typeface="Cambria Math"/>
                                              <a:ea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de-DE" sz="20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de-DE" sz="20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2000" b="0" i="1" smtClean="0">
                              <a:latin typeface="Cambria Math"/>
                              <a:ea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de-DE" sz="2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  <a:ea typeface="Cambria Math"/>
                            </a:rPr>
                            <m:t>𝑄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de-DE" sz="200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dirty="0"/>
                            <m:t> </m:t>
                          </m:r>
                        </m:num>
                        <m:den>
                          <m:r>
                            <a:rPr lang="de-DE" sz="2000" i="1">
                              <a:latin typeface="Cambria Math"/>
                              <a:ea typeface="Cambria Math"/>
                            </a:rPr>
                            <m:t>2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0" name="Rechteck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580" y="1115544"/>
                <a:ext cx="3122137" cy="2493311"/>
              </a:xfrm>
              <a:prstGeom prst="rect">
                <a:avLst/>
              </a:prstGeom>
              <a:blipFill rotWithShape="1">
                <a:blip r:embed="rId7"/>
                <a:stretch>
                  <a:fillRect l="-1751" t="-9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lipse 1"/>
          <p:cNvSpPr/>
          <p:nvPr/>
        </p:nvSpPr>
        <p:spPr bwMode="auto">
          <a:xfrm>
            <a:off x="3574745" y="5264255"/>
            <a:ext cx="220015" cy="241195"/>
          </a:xfrm>
          <a:prstGeom prst="ellips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cxnSp>
        <p:nvCxnSpPr>
          <p:cNvPr id="6" name="Gerade Verbindung mit Pfeil 5"/>
          <p:cNvCxnSpPr>
            <a:stCxn id="7" idx="3"/>
            <a:endCxn id="26" idx="1"/>
          </p:cNvCxnSpPr>
          <p:nvPr/>
        </p:nvCxnSpPr>
        <p:spPr bwMode="auto">
          <a:xfrm flipV="1">
            <a:off x="2758440" y="5367635"/>
            <a:ext cx="764226" cy="7569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lussdiagramm: Verzögerung 8"/>
          <p:cNvSpPr/>
          <p:nvPr/>
        </p:nvSpPr>
        <p:spPr bwMode="auto">
          <a:xfrm rot="10800000">
            <a:off x="1859280" y="1662717"/>
            <a:ext cx="2189672" cy="4113243"/>
          </a:xfrm>
          <a:prstGeom prst="flowChartDelay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28600" y="4935493"/>
            <a:ext cx="2529840" cy="101566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000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Mode </a:t>
            </a:r>
            <a:r>
              <a:rPr lang="en-GB" sz="20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ethod</a:t>
            </a:r>
          </a:p>
          <a:p>
            <a:pPr algn="ctr"/>
            <a:r>
              <a:rPr lang="en-GB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etermine poles and use residual theorem</a:t>
            </a:r>
            <a:endParaRPr lang="en-GB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uppieren 31"/>
          <p:cNvGrpSpPr/>
          <p:nvPr/>
        </p:nvGrpSpPr>
        <p:grpSpPr>
          <a:xfrm>
            <a:off x="411480" y="1662717"/>
            <a:ext cx="2209800" cy="1212076"/>
            <a:chOff x="1524000" y="1784637"/>
            <a:chExt cx="2209800" cy="1212076"/>
          </a:xfrm>
        </p:grpSpPr>
        <p:sp>
          <p:nvSpPr>
            <p:cNvPr id="27" name="Abgerundete rechteckige Legende 26"/>
            <p:cNvSpPr/>
            <p:nvPr/>
          </p:nvSpPr>
          <p:spPr bwMode="auto">
            <a:xfrm>
              <a:off x="1524000" y="1784637"/>
              <a:ext cx="2209800" cy="1212076"/>
            </a:xfrm>
            <a:prstGeom prst="wedgeRoundRectCallout">
              <a:avLst>
                <a:gd name="adj1" fmla="val 48746"/>
                <a:gd name="adj2" fmla="val 65797"/>
                <a:gd name="adj3" fmla="val 16667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96" charset="-128"/>
              </a:endParaRPr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1630680" y="1891317"/>
              <a:ext cx="18897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ole position </a:t>
              </a:r>
              <a:r>
                <a: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</a:t>
              </a:r>
              <a:r>
                <a: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r>
                <a:rPr lang="en-GB" sz="2000" dirty="0" err="1"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e</a:t>
              </a:r>
              <a:r>
                <a:rPr lang="en-GB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igen</a:t>
              </a:r>
              <a:r>
                <a: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 frequency</a:t>
              </a:r>
            </a:p>
            <a:p>
              <a:r>
                <a: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&amp; quality factor</a:t>
              </a:r>
              <a:endParaRPr lang="en-GB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hteck 33"/>
              <p:cNvSpPr/>
              <p:nvPr/>
            </p:nvSpPr>
            <p:spPr>
              <a:xfrm>
                <a:off x="3645788" y="5720323"/>
                <a:ext cx="8579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∞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Rechteck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788" y="5720323"/>
                <a:ext cx="857927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hteck 35"/>
              <p:cNvSpPr/>
              <p:nvPr/>
            </p:nvSpPr>
            <p:spPr>
              <a:xfrm>
                <a:off x="3648522" y="1166587"/>
                <a:ext cx="8579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∞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Rechteck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522" y="1166587"/>
                <a:ext cx="857927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hteck 40"/>
          <p:cNvSpPr/>
          <p:nvPr/>
        </p:nvSpPr>
        <p:spPr>
          <a:xfrm>
            <a:off x="5094178" y="4935492"/>
            <a:ext cx="2529840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QSSP</a:t>
            </a:r>
            <a:endParaRPr lang="en-GB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ontour integration and use FFT</a:t>
            </a:r>
          </a:p>
        </p:txBody>
      </p:sp>
      <p:cxnSp>
        <p:nvCxnSpPr>
          <p:cNvPr id="11" name="Gerade Verbindung mit Pfeil 10"/>
          <p:cNvCxnSpPr>
            <a:stCxn id="41" idx="1"/>
          </p:cNvCxnSpPr>
          <p:nvPr/>
        </p:nvCxnSpPr>
        <p:spPr bwMode="auto">
          <a:xfrm flipH="1" flipV="1">
            <a:off x="4048952" y="4947613"/>
            <a:ext cx="1045226" cy="4957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1372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3"/>
          <p:cNvSpPr txBox="1">
            <a:spLocks noChangeArrowheads="1"/>
          </p:cNvSpPr>
          <p:nvPr/>
        </p:nvSpPr>
        <p:spPr bwMode="auto">
          <a:xfrm>
            <a:off x="571500" y="1117766"/>
            <a:ext cx="4286250" cy="473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GB" sz="2000" b="1" dirty="0" smtClean="0"/>
              <a:t>Receiver depth</a:t>
            </a:r>
          </a:p>
          <a:p>
            <a:pPr marL="457200" indent="-457200">
              <a:defRPr/>
            </a:pPr>
            <a:r>
              <a:rPr lang="en-GB" sz="1800" dirty="0" smtClean="0"/>
              <a:t>       - </a:t>
            </a:r>
            <a:r>
              <a:rPr lang="en-GB" sz="1800" dirty="0"/>
              <a:t>(uniform) receiver </a:t>
            </a:r>
            <a:r>
              <a:rPr lang="en-GB" sz="1800" dirty="0" smtClean="0"/>
              <a:t>depth</a:t>
            </a:r>
            <a:endParaRPr lang="en-GB" sz="1800" dirty="0"/>
          </a:p>
          <a:p>
            <a:pPr marL="457200" indent="-457200">
              <a:buFont typeface="+mj-lt"/>
              <a:buAutoNum type="arabicPeriod" startAt="2"/>
              <a:defRPr/>
            </a:pPr>
            <a:r>
              <a:rPr lang="en-GB" sz="2000" b="1" dirty="0" smtClean="0"/>
              <a:t>Sampling parameters</a:t>
            </a:r>
            <a:endParaRPr lang="en-GB" sz="2000" b="1" dirty="0"/>
          </a:p>
          <a:p>
            <a:pPr marL="457200" indent="-457200">
              <a:defRPr/>
            </a:pPr>
            <a:r>
              <a:rPr lang="en-GB" sz="1800" dirty="0" smtClean="0"/>
              <a:t>       - time window, time sampling</a:t>
            </a:r>
          </a:p>
          <a:p>
            <a:pPr marL="457200" indent="-457200">
              <a:defRPr/>
            </a:pPr>
            <a:r>
              <a:rPr lang="en-GB" sz="1800" dirty="0" smtClean="0"/>
              <a:t>       - </a:t>
            </a:r>
            <a:r>
              <a:rPr lang="en-GB" sz="1800" dirty="0" err="1" smtClean="0"/>
              <a:t>cutoff</a:t>
            </a:r>
            <a:r>
              <a:rPr lang="en-GB" sz="1800" dirty="0" smtClean="0"/>
              <a:t> frequency</a:t>
            </a:r>
          </a:p>
          <a:p>
            <a:pPr marL="457200" indent="-457200">
              <a:defRPr/>
            </a:pPr>
            <a:r>
              <a:rPr lang="en-GB" sz="1800" dirty="0"/>
              <a:t> </a:t>
            </a:r>
            <a:r>
              <a:rPr lang="en-GB" sz="1800" dirty="0" smtClean="0"/>
              <a:t>      - </a:t>
            </a:r>
            <a:r>
              <a:rPr lang="en-GB" sz="1800" dirty="0" err="1" smtClean="0"/>
              <a:t>cutoff</a:t>
            </a:r>
            <a:r>
              <a:rPr lang="en-GB" sz="1800" dirty="0" smtClean="0"/>
              <a:t> slowness</a:t>
            </a:r>
          </a:p>
          <a:p>
            <a:pPr marL="457200" indent="-457200">
              <a:defRPr/>
            </a:pPr>
            <a:r>
              <a:rPr lang="en-GB" sz="1800" dirty="0" smtClean="0"/>
              <a:t>       - anti aliasing parameter</a:t>
            </a: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GB" sz="2000" b="1" dirty="0" smtClean="0"/>
              <a:t>Selection gravity effect</a:t>
            </a:r>
            <a:endParaRPr lang="en-GB" sz="2000" b="1" dirty="0"/>
          </a:p>
          <a:p>
            <a:pPr marL="457200" indent="-457200">
              <a:defRPr/>
            </a:pPr>
            <a:r>
              <a:rPr lang="en-GB" sz="2000" dirty="0"/>
              <a:t> </a:t>
            </a:r>
            <a:r>
              <a:rPr lang="en-GB" sz="2000" dirty="0" smtClean="0"/>
              <a:t>      - </a:t>
            </a:r>
            <a:r>
              <a:rPr lang="en-GB" sz="1800" dirty="0" smtClean="0"/>
              <a:t>critical frequency</a:t>
            </a:r>
          </a:p>
          <a:p>
            <a:pPr marL="457200" indent="-457200">
              <a:defRPr/>
            </a:pPr>
            <a:r>
              <a:rPr lang="en-GB" sz="2000" dirty="0" smtClean="0"/>
              <a:t>       - </a:t>
            </a:r>
            <a:r>
              <a:rPr lang="en-GB" sz="1800" dirty="0"/>
              <a:t>critical </a:t>
            </a:r>
            <a:r>
              <a:rPr lang="en-GB" sz="1800" dirty="0" smtClean="0"/>
              <a:t>harmonic degree</a:t>
            </a:r>
            <a:endParaRPr lang="en-GB" sz="1800" dirty="0"/>
          </a:p>
          <a:p>
            <a:pPr marL="457200" indent="-457200">
              <a:buFont typeface="+mj-lt"/>
              <a:buAutoNum type="arabicPeriod" startAt="4"/>
              <a:defRPr/>
            </a:pPr>
            <a:r>
              <a:rPr lang="en-GB" sz="2000" b="1" dirty="0" smtClean="0"/>
              <a:t>Selection P-SV and SH modes</a:t>
            </a:r>
            <a:endParaRPr lang="en-GB" sz="2000" b="1" dirty="0"/>
          </a:p>
          <a:p>
            <a:pPr marL="457200" indent="-457200">
              <a:defRPr/>
            </a:pPr>
            <a:r>
              <a:rPr lang="en-GB" sz="1800" dirty="0"/>
              <a:t>        - </a:t>
            </a:r>
            <a:r>
              <a:rPr lang="en-GB" sz="1800" dirty="0" smtClean="0"/>
              <a:t>selection P-SV, selection SH</a:t>
            </a:r>
            <a:endParaRPr lang="en-GB" sz="1800" dirty="0"/>
          </a:p>
          <a:p>
            <a:pPr marL="457200" indent="-457200">
              <a:defRPr/>
            </a:pPr>
            <a:r>
              <a:rPr lang="en-GB" sz="1800" dirty="0"/>
              <a:t>        - </a:t>
            </a:r>
            <a:r>
              <a:rPr lang="en-GB" sz="1800" dirty="0" smtClean="0"/>
              <a:t>min. </a:t>
            </a:r>
            <a:r>
              <a:rPr lang="en-GB" sz="1800" dirty="0" err="1" smtClean="0"/>
              <a:t>cutoff</a:t>
            </a:r>
            <a:r>
              <a:rPr lang="en-GB" sz="1800" dirty="0" smtClean="0"/>
              <a:t> and max. degrees</a:t>
            </a:r>
            <a:endParaRPr lang="en-GB" sz="1800" dirty="0"/>
          </a:p>
          <a:p>
            <a:pPr marL="457200" indent="-457200">
              <a:buFont typeface="+mj-lt"/>
              <a:buAutoNum type="arabicPeriod" startAt="5"/>
              <a:defRPr/>
            </a:pPr>
            <a:r>
              <a:rPr lang="en-GB" sz="2000" b="1" dirty="0" smtClean="0"/>
              <a:t>Spectral GF database</a:t>
            </a:r>
          </a:p>
          <a:p>
            <a:pPr>
              <a:defRPr/>
            </a:pPr>
            <a:r>
              <a:rPr lang="en-GB" sz="1800" dirty="0" smtClean="0"/>
              <a:t>        </a:t>
            </a:r>
            <a:r>
              <a:rPr lang="en-GB" sz="1800" dirty="0"/>
              <a:t>- </a:t>
            </a:r>
            <a:r>
              <a:rPr lang="en-GB" sz="1800" dirty="0" smtClean="0"/>
              <a:t>storage address</a:t>
            </a:r>
            <a:endParaRPr lang="en-GB" sz="1800" b="1" dirty="0"/>
          </a:p>
          <a:p>
            <a:pPr marL="457200" indent="-457200">
              <a:defRPr/>
            </a:pPr>
            <a:r>
              <a:rPr lang="en-GB" sz="1800" dirty="0"/>
              <a:t>        - </a:t>
            </a:r>
            <a:r>
              <a:rPr lang="en-GB" sz="1800" dirty="0" smtClean="0"/>
              <a:t>list of source depths, GF files</a:t>
            </a:r>
            <a:endParaRPr lang="en-GB" sz="1800" dirty="0"/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4857750" y="1117766"/>
            <a:ext cx="4143375" cy="406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  <a:defRPr/>
            </a:pPr>
            <a:r>
              <a:rPr lang="en-GB" sz="2000" b="1" dirty="0"/>
              <a:t>K</a:t>
            </a:r>
            <a:r>
              <a:rPr lang="en-GB" sz="2000" b="1" dirty="0" smtClean="0"/>
              <a:t>inematic </a:t>
            </a:r>
            <a:r>
              <a:rPr lang="en-GB" sz="2000" b="1" dirty="0"/>
              <a:t>source model</a:t>
            </a:r>
          </a:p>
          <a:p>
            <a:pPr>
              <a:defRPr/>
            </a:pPr>
            <a:r>
              <a:rPr lang="en-GB" sz="1800" b="1" dirty="0"/>
              <a:t>       </a:t>
            </a:r>
            <a:r>
              <a:rPr lang="en-GB" sz="1800" dirty="0"/>
              <a:t>- selection DC or </a:t>
            </a:r>
            <a:r>
              <a:rPr lang="en-GB" sz="1800" dirty="0" smtClean="0"/>
              <a:t>full MT</a:t>
            </a:r>
          </a:p>
          <a:p>
            <a:pPr>
              <a:defRPr/>
            </a:pPr>
            <a:r>
              <a:rPr lang="en-GB" sz="1800" dirty="0"/>
              <a:t> </a:t>
            </a:r>
            <a:r>
              <a:rPr lang="en-GB" sz="1800" dirty="0" smtClean="0"/>
              <a:t>      - list of point sources</a:t>
            </a:r>
            <a:endParaRPr lang="en-GB" sz="1800" b="1" dirty="0"/>
          </a:p>
          <a:p>
            <a:pPr marL="457200" indent="-457200">
              <a:buFont typeface="+mj-lt"/>
              <a:buAutoNum type="arabicPeriod" startAt="7"/>
              <a:defRPr/>
            </a:pPr>
            <a:r>
              <a:rPr lang="en-GB" sz="2000" b="1" dirty="0" smtClean="0"/>
              <a:t>Time-space seismograms</a:t>
            </a:r>
            <a:endParaRPr lang="en-GB" sz="2000" b="1" dirty="0"/>
          </a:p>
          <a:p>
            <a:pPr marL="457200" indent="-457200">
              <a:defRPr/>
            </a:pPr>
            <a:r>
              <a:rPr lang="en-GB" sz="1800" dirty="0" smtClean="0"/>
              <a:t>       </a:t>
            </a:r>
            <a:r>
              <a:rPr lang="en-GB" sz="1800" dirty="0"/>
              <a:t>- </a:t>
            </a:r>
            <a:r>
              <a:rPr lang="en-GB" sz="1800" dirty="0" smtClean="0"/>
              <a:t>output time window</a:t>
            </a:r>
            <a:endParaRPr lang="en-GB" sz="1800" dirty="0"/>
          </a:p>
          <a:p>
            <a:pPr marL="457200" indent="-457200">
              <a:defRPr/>
            </a:pPr>
            <a:r>
              <a:rPr lang="en-GB" sz="1800" dirty="0" smtClean="0"/>
              <a:t>       </a:t>
            </a:r>
            <a:r>
              <a:rPr lang="en-GB" sz="1800" dirty="0"/>
              <a:t>- </a:t>
            </a:r>
            <a:r>
              <a:rPr lang="en-GB" sz="1800" dirty="0" smtClean="0"/>
              <a:t>bandpass filter</a:t>
            </a:r>
          </a:p>
          <a:p>
            <a:pPr marL="457200" indent="-457200">
              <a:defRPr/>
            </a:pPr>
            <a:r>
              <a:rPr lang="en-GB" sz="1800" dirty="0" smtClean="0"/>
              <a:t>       - slowness filter</a:t>
            </a:r>
          </a:p>
          <a:p>
            <a:pPr marL="457200" indent="-457200">
              <a:defRPr/>
            </a:pPr>
            <a:r>
              <a:rPr lang="en-GB" sz="1800" dirty="0" smtClean="0"/>
              <a:t>       - station network</a:t>
            </a:r>
            <a:endParaRPr lang="en-GB" sz="1800" dirty="0"/>
          </a:p>
          <a:p>
            <a:pPr marL="457200" indent="-457200">
              <a:buFont typeface="+mj-lt"/>
              <a:buAutoNum type="arabicPeriod" startAt="8"/>
              <a:defRPr/>
            </a:pPr>
            <a:r>
              <a:rPr lang="en-GB" sz="2000" b="1" dirty="0" smtClean="0"/>
              <a:t>Layered earth model</a:t>
            </a:r>
            <a:endParaRPr lang="en-GB" sz="2000" b="1" dirty="0"/>
          </a:p>
          <a:p>
            <a:pPr marL="457200" indent="-457200">
              <a:defRPr/>
            </a:pPr>
            <a:r>
              <a:rPr lang="en-GB" sz="1800" dirty="0"/>
              <a:t>     </a:t>
            </a:r>
            <a:r>
              <a:rPr lang="en-GB" sz="1800" dirty="0" smtClean="0"/>
              <a:t>  </a:t>
            </a:r>
            <a:r>
              <a:rPr lang="en-GB" sz="1800" dirty="0"/>
              <a:t>- a</a:t>
            </a:r>
            <a:r>
              <a:rPr lang="en-GB" sz="1800" dirty="0" smtClean="0"/>
              <a:t>tmosphere</a:t>
            </a:r>
            <a:endParaRPr lang="en-GB" sz="1800" dirty="0"/>
          </a:p>
          <a:p>
            <a:pPr marL="457200" indent="-457200">
              <a:defRPr/>
            </a:pPr>
            <a:r>
              <a:rPr lang="en-GB" sz="1800" dirty="0"/>
              <a:t>     </a:t>
            </a:r>
            <a:r>
              <a:rPr lang="en-GB" sz="1800" dirty="0" smtClean="0"/>
              <a:t>  </a:t>
            </a:r>
            <a:r>
              <a:rPr lang="en-GB" sz="1800" dirty="0"/>
              <a:t>- o</a:t>
            </a:r>
            <a:r>
              <a:rPr lang="en-GB" sz="1800" dirty="0" smtClean="0"/>
              <a:t>cean</a:t>
            </a:r>
            <a:endParaRPr lang="en-GB" sz="1800" dirty="0"/>
          </a:p>
          <a:p>
            <a:pPr marL="457200" indent="-457200">
              <a:defRPr/>
            </a:pPr>
            <a:r>
              <a:rPr lang="en-GB" sz="1800" dirty="0"/>
              <a:t>     </a:t>
            </a:r>
            <a:r>
              <a:rPr lang="en-GB" sz="1800" dirty="0" smtClean="0"/>
              <a:t>  </a:t>
            </a:r>
            <a:r>
              <a:rPr lang="en-GB" sz="1800" dirty="0"/>
              <a:t>- </a:t>
            </a:r>
            <a:r>
              <a:rPr lang="en-GB" sz="1800" dirty="0" smtClean="0"/>
              <a:t>solid crust/mantle</a:t>
            </a:r>
          </a:p>
          <a:p>
            <a:pPr marL="457200" indent="-457200">
              <a:defRPr/>
            </a:pPr>
            <a:r>
              <a:rPr lang="en-GB" sz="1800" dirty="0"/>
              <a:t> </a:t>
            </a:r>
            <a:r>
              <a:rPr lang="en-GB" sz="1800" dirty="0" smtClean="0"/>
              <a:t>      - liquid outer core</a:t>
            </a:r>
          </a:p>
          <a:p>
            <a:pPr marL="457200" indent="-457200">
              <a:defRPr/>
            </a:pPr>
            <a:r>
              <a:rPr lang="en-GB" sz="1800" dirty="0"/>
              <a:t> </a:t>
            </a:r>
            <a:r>
              <a:rPr lang="en-GB" sz="1800" dirty="0" smtClean="0"/>
              <a:t>      - solid inner core</a:t>
            </a:r>
            <a:endParaRPr lang="en-GB" sz="1800" dirty="0"/>
          </a:p>
        </p:txBody>
      </p:sp>
      <p:sp>
        <p:nvSpPr>
          <p:cNvPr id="5" name="Rechteck 4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Input parameters of QSSP2010</a:t>
            </a:r>
            <a:endParaRPr lang="en-GB" dirty="0"/>
          </a:p>
        </p:txBody>
      </p:sp>
      <p:cxnSp>
        <p:nvCxnSpPr>
          <p:cNvPr id="6" name="Gerade Verbindung 5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2479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30391" y="1021976"/>
            <a:ext cx="874596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00">
              <a:spcAft>
                <a:spcPts val="0"/>
              </a:spcAft>
            </a:pPr>
            <a:r>
              <a:rPr lang="en-GB" sz="3200" b="1" dirty="0" smtClean="0"/>
              <a:t>QSSP </a:t>
            </a:r>
            <a:r>
              <a:rPr lang="en-GB" sz="3200" b="1" dirty="0"/>
              <a:t>– </a:t>
            </a:r>
            <a:r>
              <a:rPr lang="en-GB" sz="3200" b="1" dirty="0" smtClean="0"/>
              <a:t>Computation of complete </a:t>
            </a:r>
            <a:r>
              <a:rPr lang="en-GB" sz="3200" b="1" dirty="0"/>
              <a:t>synthetic seismograms based on a self-gravitating earth model with the atmosphere-ocean-mantle-core structure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Normal mode theory, effect of gravity and self-gravitation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Hybrid algorithm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/>
              <a:t>Examples of complete seismograms: body waves, surface waves, infrasound gravity waves, tsunami, circling surface waves and free oscillations, static offsets, etc.</a:t>
            </a:r>
          </a:p>
        </p:txBody>
      </p:sp>
    </p:spTree>
    <p:extLst>
      <p:ext uri="{BB962C8B-B14F-4D97-AF65-F5344CB8AC3E}">
        <p14:creationId xmlns:p14="http://schemas.microsoft.com/office/powerpoint/2010/main" val="13533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Example - free oscillations</a:t>
            </a:r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" y="2444116"/>
            <a:ext cx="42576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9" descr="http://www.iris.iris.edu/sumatra/LargeImages/Figure1_larg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2052638"/>
            <a:ext cx="381000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863917" y="1319331"/>
            <a:ext cx="3566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 modes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string between fixed endpoints </a:t>
            </a:r>
          </a:p>
        </p:txBody>
      </p:sp>
      <p:sp>
        <p:nvSpPr>
          <p:cNvPr id="41" name="Rechteck 40"/>
          <p:cNvSpPr/>
          <p:nvPr/>
        </p:nvSpPr>
        <p:spPr>
          <a:xfrm>
            <a:off x="5225732" y="1010512"/>
            <a:ext cx="3688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Toroidal and spheroidal free oscillations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earth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53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0" y="243106"/>
                <a:ext cx="9144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77100" algn="ctr"/>
                <a:r>
                  <a:rPr lang="en-GB" dirty="0" smtClean="0"/>
                  <a:t>Example – free oscillations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 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 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dirty="0" smtClean="0"/>
                  <a:t>  (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𝑙</m:t>
                    </m:r>
                    <m:r>
                      <a:rPr lang="de-DE" b="0" i="1" smtClean="0">
                        <a:latin typeface="Cambria Math"/>
                      </a:rPr>
                      <m:t>=0,1,2</m:t>
                    </m:r>
                  </m:oMath>
                </a14:m>
                <a:r>
                  <a:rPr lang="en-GB" dirty="0" smtClean="0"/>
                  <a:t>)</a:t>
                </a:r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106"/>
                <a:ext cx="9144000" cy="461665"/>
              </a:xfrm>
              <a:prstGeom prst="rect">
                <a:avLst/>
              </a:prstGeom>
              <a:blipFill rotWithShape="1">
                <a:blip r:embed="rId2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1" y="837566"/>
            <a:ext cx="6840000" cy="517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7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0" y="243106"/>
                <a:ext cx="9144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77100" algn="ctr"/>
                <a:r>
                  <a:rPr lang="en-GB" dirty="0" smtClean="0"/>
                  <a:t>Example – free oscillation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 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GB" dirty="0" smtClean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106"/>
                <a:ext cx="9144000" cy="461665"/>
              </a:xfrm>
              <a:prstGeom prst="rect">
                <a:avLst/>
              </a:prstGeom>
              <a:blipFill rotWithShape="1">
                <a:blip r:embed="rId2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Grafik 7" descr="0s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896938"/>
            <a:ext cx="8724900" cy="496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e Legende 8"/>
          <p:cNvSpPr/>
          <p:nvPr/>
        </p:nvSpPr>
        <p:spPr bwMode="auto">
          <a:xfrm>
            <a:off x="5929313" y="1249363"/>
            <a:ext cx="2774950" cy="1571625"/>
          </a:xfrm>
          <a:prstGeom prst="wedgeEllipseCallou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latin typeface="Arial Rounded MT Bold" pitchFamily="34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6179449" y="1571612"/>
            <a:ext cx="2373277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GB" altLang="en-US" sz="2000" b="1" u="sng" dirty="0">
                <a:latin typeface="Arial Rounded MT Bold" pitchFamily="34" charset="0"/>
              </a:rPr>
              <a:t>Observed</a:t>
            </a:r>
          </a:p>
          <a:p>
            <a:pPr algn="ctr"/>
            <a:r>
              <a:rPr lang="en-GB" altLang="en-US" sz="1600" b="1" dirty="0">
                <a:latin typeface="Arial Rounded MT Bold" pitchFamily="34" charset="0"/>
              </a:rPr>
              <a:t>f = 814.39 </a:t>
            </a:r>
            <a:r>
              <a:rPr lang="en-GB" altLang="en-US" sz="1600" b="1" dirty="0">
                <a:latin typeface="Arial Rounded MT Bold" pitchFamily="34" charset="0"/>
                <a:sym typeface="Symbol" pitchFamily="18" charset="2"/>
              </a:rPr>
              <a:t></a:t>
            </a:r>
            <a:r>
              <a:rPr lang="en-GB" altLang="en-US" sz="1600" b="1" dirty="0">
                <a:latin typeface="Arial Rounded MT Bold" pitchFamily="34" charset="0"/>
              </a:rPr>
              <a:t>Hz </a:t>
            </a:r>
            <a:r>
              <a:rPr lang="en-GB" altLang="en-US" sz="1600" b="1" dirty="0">
                <a:latin typeface="Arial Rounded MT Bold" pitchFamily="34" charset="0"/>
                <a:sym typeface="Symbol" pitchFamily="18" charset="2"/>
              </a:rPr>
              <a:t>0.05%</a:t>
            </a:r>
            <a:endParaRPr lang="en-GB" altLang="en-US" sz="1600" b="1" dirty="0">
              <a:latin typeface="Arial Rounded MT Bold" pitchFamily="34" charset="0"/>
            </a:endParaRPr>
          </a:p>
          <a:p>
            <a:pPr algn="ctr"/>
            <a:r>
              <a:rPr lang="en-GB" altLang="en-US" sz="1600" b="1" dirty="0">
                <a:latin typeface="Arial Rounded MT Bold" pitchFamily="34" charset="0"/>
              </a:rPr>
              <a:t>Q = 5460.0</a:t>
            </a:r>
            <a:r>
              <a:rPr lang="en-GB" altLang="en-US" sz="1600" b="1" dirty="0">
                <a:latin typeface="Arial Rounded MT Bold" pitchFamily="34" charset="0"/>
                <a:sym typeface="Symbol" pitchFamily="18" charset="2"/>
              </a:rPr>
              <a:t> 2%</a:t>
            </a:r>
          </a:p>
          <a:p>
            <a:pPr algn="ctr"/>
            <a:r>
              <a:rPr lang="en-GB" altLang="en-US" sz="1600" b="1" dirty="0">
                <a:latin typeface="Arial Rounded MT Bold" pitchFamily="34" charset="0"/>
                <a:sym typeface="Symbol" pitchFamily="18" charset="2"/>
              </a:rPr>
              <a:t>(</a:t>
            </a:r>
            <a:r>
              <a:rPr lang="en-GB" altLang="en-US" sz="1600" b="1" dirty="0" err="1">
                <a:latin typeface="Arial Rounded MT Bold" pitchFamily="34" charset="0"/>
                <a:sym typeface="Symbol" pitchFamily="18" charset="2"/>
              </a:rPr>
              <a:t>Zürn</a:t>
            </a:r>
            <a:r>
              <a:rPr lang="en-GB" altLang="en-US" sz="1600" b="1" dirty="0">
                <a:latin typeface="Arial Rounded MT Bold" pitchFamily="34" charset="0"/>
                <a:sym typeface="Symbol" pitchFamily="18" charset="2"/>
              </a:rPr>
              <a:t> 2007)</a:t>
            </a:r>
            <a:endParaRPr lang="en-GB" altLang="en-US" sz="1600" b="1" dirty="0"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05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Example – </a:t>
            </a:r>
            <a:r>
              <a:rPr lang="en-GB" dirty="0" err="1" smtClean="0"/>
              <a:t>coseismic</a:t>
            </a:r>
            <a:r>
              <a:rPr lang="en-GB" dirty="0" smtClean="0"/>
              <a:t> </a:t>
            </a:r>
            <a:r>
              <a:rPr lang="en-GB" dirty="0"/>
              <a:t>Earth’s </a:t>
            </a:r>
            <a:r>
              <a:rPr lang="en-GB" dirty="0" smtClean="0"/>
              <a:t>volume change</a:t>
            </a:r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26" y="939702"/>
            <a:ext cx="7657347" cy="4973149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0" y="3487236"/>
            <a:ext cx="9144000" cy="19686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932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43753" y="2111188"/>
            <a:ext cx="84044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Theory </a:t>
            </a:r>
            <a:r>
              <a:rPr lang="en-GB" sz="3600" dirty="0"/>
              <a:t>of earthquake </a:t>
            </a:r>
            <a:r>
              <a:rPr lang="en-GB" sz="3600" dirty="0" smtClean="0"/>
              <a:t>deformation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Equations of motion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/>
              <a:t>Spectral solution </a:t>
            </a:r>
            <a:r>
              <a:rPr lang="en-GB" dirty="0" smtClean="0"/>
              <a:t>method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Propagator algorithm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Seismic sources</a:t>
            </a:r>
          </a:p>
          <a:p>
            <a:pPr algn="ctr"/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1618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0" y="243106"/>
                <a:ext cx="9144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77100" algn="ctr"/>
                <a:r>
                  <a:rPr lang="en-GB" dirty="0" smtClean="0"/>
                  <a:t>Example – free oscillation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 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 smtClean="0"/>
                  <a:t> - </a:t>
                </a:r>
                <a:r>
                  <a:rPr lang="en-GB" dirty="0" err="1" smtClean="0"/>
                  <a:t>Slichter</a:t>
                </a:r>
                <a:r>
                  <a:rPr lang="en-GB" dirty="0" smtClean="0"/>
                  <a:t> mode</a:t>
                </a:r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106"/>
                <a:ext cx="9144000" cy="461665"/>
              </a:xfrm>
              <a:prstGeom prst="rect">
                <a:avLst/>
              </a:prstGeom>
              <a:blipFill rotWithShape="1">
                <a:blip r:embed="rId2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14" descr="1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896938"/>
            <a:ext cx="8743950" cy="496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e Legende 9"/>
          <p:cNvSpPr/>
          <p:nvPr/>
        </p:nvSpPr>
        <p:spPr bwMode="auto">
          <a:xfrm>
            <a:off x="5489575" y="1249363"/>
            <a:ext cx="3214688" cy="1571625"/>
          </a:xfrm>
          <a:prstGeom prst="wedgeEllipseCallou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latin typeface="Arial Rounded MT Bold" pitchFamily="34" charset="0"/>
            </a:endParaRPr>
          </a:p>
        </p:txBody>
      </p:sp>
      <p:sp>
        <p:nvSpPr>
          <p:cNvPr id="11" name="Textfeld 9"/>
          <p:cNvSpPr txBox="1">
            <a:spLocks noChangeArrowheads="1"/>
          </p:cNvSpPr>
          <p:nvPr/>
        </p:nvSpPr>
        <p:spPr bwMode="auto">
          <a:xfrm>
            <a:off x="5739700" y="1535301"/>
            <a:ext cx="284565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GB" altLang="en-US" sz="2000" b="1" u="sng" dirty="0">
                <a:latin typeface="Arial Rounded MT Bold" pitchFamily="34" charset="0"/>
              </a:rPr>
              <a:t>Comparison</a:t>
            </a:r>
          </a:p>
          <a:p>
            <a:pPr algn="ctr"/>
            <a:r>
              <a:rPr lang="en-GB" altLang="en-US" sz="2000" b="1" dirty="0">
                <a:latin typeface="Arial Rounded MT Bold" pitchFamily="34" charset="0"/>
              </a:rPr>
              <a:t>T = 5.68 h, Q = 24,400</a:t>
            </a:r>
          </a:p>
          <a:p>
            <a:pPr algn="ctr"/>
            <a:r>
              <a:rPr lang="en-GB" altLang="en-US" sz="2000" b="1" dirty="0">
                <a:latin typeface="Arial Rounded MT Bold" pitchFamily="34" charset="0"/>
              </a:rPr>
              <a:t>by </a:t>
            </a:r>
            <a:r>
              <a:rPr lang="en-GB" altLang="en-US" sz="2000" b="1" dirty="0" err="1">
                <a:latin typeface="Arial Rounded MT Bold" pitchFamily="34" charset="0"/>
              </a:rPr>
              <a:t>Delatre</a:t>
            </a:r>
            <a:r>
              <a:rPr lang="en-GB" altLang="en-US" sz="2000" b="1" dirty="0">
                <a:latin typeface="Arial Rounded MT Bold" pitchFamily="34" charset="0"/>
              </a:rPr>
              <a:t> (2007)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230040" y="3908742"/>
            <a:ext cx="3159080" cy="101566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 signal of the 2004 Mw9.3 Sumatra earthquake:</a:t>
            </a:r>
          </a:p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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0.25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nGal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23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0" y="243106"/>
                <a:ext cx="9144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77100" algn="ctr"/>
                <a:r>
                  <a:rPr lang="en-GB" dirty="0" smtClean="0"/>
                  <a:t>Example – free oscillation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 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GB" dirty="0" smtClean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106"/>
                <a:ext cx="9144000" cy="461665"/>
              </a:xfrm>
              <a:prstGeom prst="rect">
                <a:avLst/>
              </a:prstGeom>
              <a:blipFill rotWithShape="1">
                <a:blip r:embed="rId2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Grafik 10" descr="0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968375"/>
            <a:ext cx="8724900" cy="496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e Legende 8"/>
          <p:cNvSpPr/>
          <p:nvPr/>
        </p:nvSpPr>
        <p:spPr bwMode="auto">
          <a:xfrm>
            <a:off x="5929313" y="1249363"/>
            <a:ext cx="2774950" cy="1571625"/>
          </a:xfrm>
          <a:prstGeom prst="wedgeEllipseCallou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latin typeface="Arial Rounded MT Bold" pitchFamily="34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6179449" y="1571612"/>
            <a:ext cx="237327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GB" altLang="en-US" sz="2000" b="1" u="sng" dirty="0">
                <a:latin typeface="Arial Rounded MT Bold" pitchFamily="34" charset="0"/>
              </a:rPr>
              <a:t>Observed</a:t>
            </a:r>
          </a:p>
          <a:p>
            <a:pPr algn="ctr"/>
            <a:r>
              <a:rPr lang="en-GB" altLang="en-US" sz="1600" b="1" dirty="0">
                <a:latin typeface="Arial Rounded MT Bold" pitchFamily="34" charset="0"/>
              </a:rPr>
              <a:t>f = 309.45 </a:t>
            </a:r>
            <a:r>
              <a:rPr lang="en-GB" altLang="en-US" sz="1600" b="1" dirty="0">
                <a:latin typeface="Arial Rounded MT Bold" pitchFamily="34" charset="0"/>
                <a:sym typeface="Symbol" pitchFamily="18" charset="2"/>
              </a:rPr>
              <a:t></a:t>
            </a:r>
            <a:r>
              <a:rPr lang="en-GB" altLang="en-US" sz="1600" b="1" dirty="0">
                <a:latin typeface="Arial Rounded MT Bold" pitchFamily="34" charset="0"/>
              </a:rPr>
              <a:t>Hz </a:t>
            </a:r>
            <a:r>
              <a:rPr lang="en-GB" altLang="en-US" sz="1600" b="1" dirty="0">
                <a:latin typeface="Arial Rounded MT Bold" pitchFamily="34" charset="0"/>
                <a:sym typeface="Symbol" pitchFamily="18" charset="2"/>
              </a:rPr>
              <a:t>0.05%</a:t>
            </a:r>
            <a:endParaRPr lang="en-GB" altLang="en-US" sz="1600" b="1" dirty="0">
              <a:latin typeface="Arial Rounded MT Bold" pitchFamily="34" charset="0"/>
            </a:endParaRPr>
          </a:p>
          <a:p>
            <a:pPr algn="ctr"/>
            <a:r>
              <a:rPr lang="en-GB" altLang="en-US" sz="1600" b="1" dirty="0">
                <a:latin typeface="Arial Rounded MT Bold" pitchFamily="34" charset="0"/>
              </a:rPr>
              <a:t>Q = 813.0</a:t>
            </a:r>
            <a:r>
              <a:rPr lang="en-GB" altLang="en-US" sz="1600" b="1" dirty="0">
                <a:latin typeface="Arial Rounded MT Bold" pitchFamily="34" charset="0"/>
                <a:sym typeface="Symbol" pitchFamily="18" charset="2"/>
              </a:rPr>
              <a:t> 25%</a:t>
            </a:r>
            <a:endParaRPr lang="en-GB" altLang="en-US" sz="1600" b="1" dirty="0"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39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Example – free oscillations of atmosphere and ocean</a:t>
            </a:r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60" y="857566"/>
            <a:ext cx="7560000" cy="506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/>
              <a:t>B</a:t>
            </a:r>
            <a:r>
              <a:rPr lang="en-GB" dirty="0" smtClean="0"/>
              <a:t>ody waves, surface waves and free oscillations</a:t>
            </a:r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AutoShape 5" descr="“earth's free oscillations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7" descr="“earth's free oscillations”的图片搜索结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1822689" y="1430327"/>
            <a:ext cx="5650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eismic wave generation and propagation</a:t>
            </a:r>
            <a:endParaRPr lang="en-GB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3118089" y="2050702"/>
            <a:ext cx="2544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hysical process</a:t>
            </a:r>
            <a:endParaRPr lang="en-GB" sz="2800" i="1" dirty="0"/>
          </a:p>
        </p:txBody>
      </p:sp>
      <p:sp>
        <p:nvSpPr>
          <p:cNvPr id="10" name="Rechteck 9"/>
          <p:cNvSpPr/>
          <p:nvPr/>
        </p:nvSpPr>
        <p:spPr>
          <a:xfrm>
            <a:off x="717981" y="2706022"/>
            <a:ext cx="8228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ault rupture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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body waves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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surface waves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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free oscillations</a:t>
            </a:r>
            <a:endParaRPr lang="en-GB" dirty="0"/>
          </a:p>
        </p:txBody>
      </p:sp>
      <p:sp>
        <p:nvSpPr>
          <p:cNvPr id="11" name="Rechteck 10"/>
          <p:cNvSpPr/>
          <p:nvPr/>
        </p:nvSpPr>
        <p:spPr>
          <a:xfrm>
            <a:off x="2645649" y="3681381"/>
            <a:ext cx="42905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representation</a:t>
            </a:r>
            <a:endParaRPr lang="en-GB" sz="2800" i="1" dirty="0"/>
          </a:p>
        </p:txBody>
      </p:sp>
      <p:sp>
        <p:nvSpPr>
          <p:cNvPr id="12" name="Rechteck 11"/>
          <p:cNvSpPr/>
          <p:nvPr/>
        </p:nvSpPr>
        <p:spPr>
          <a:xfrm>
            <a:off x="992301" y="4336701"/>
            <a:ext cx="76030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Any seismic wave can be superposed by a series of spheroidal and toroidal modes of free oscillations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053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Example – global surface waves</a:t>
            </a:r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965834"/>
            <a:ext cx="5810250" cy="4853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3435299" y="3883967"/>
            <a:ext cx="231505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– Rayleigh waves</a:t>
            </a:r>
          </a:p>
          <a:p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 – Love waves</a:t>
            </a:r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53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Example – circling Rayleigh waves</a:t>
            </a:r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Grafik 6" descr="ss01.tz.png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1" y="784860"/>
            <a:ext cx="7746093" cy="52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/>
          <p:cNvSpPr/>
          <p:nvPr/>
        </p:nvSpPr>
        <p:spPr>
          <a:xfrm>
            <a:off x="4692968" y="960120"/>
            <a:ext cx="142875" cy="445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83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Example – circling Rayleigh waves R1…8</a:t>
            </a:r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796211"/>
            <a:ext cx="7200000" cy="523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0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Example – tsunami and infrasound gravity waves</a:t>
            </a:r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235" y="750491"/>
            <a:ext cx="5760000" cy="531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7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Example – global body wave phases</a:t>
            </a:r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50491"/>
            <a:ext cx="2322537" cy="1979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94" y="2776898"/>
            <a:ext cx="2570859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uppieren 10"/>
          <p:cNvGrpSpPr/>
          <p:nvPr/>
        </p:nvGrpSpPr>
        <p:grpSpPr>
          <a:xfrm>
            <a:off x="3160737" y="1080000"/>
            <a:ext cx="2770210" cy="4664033"/>
            <a:chOff x="3160737" y="1080000"/>
            <a:chExt cx="2770210" cy="4664033"/>
          </a:xfrm>
        </p:grpSpPr>
        <p:pic>
          <p:nvPicPr>
            <p:cNvPr id="5" name="Picture 2"/>
            <p:cNvPicPr preferRelativeResize="0"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0737" y="1784033"/>
              <a:ext cx="2770210" cy="39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feld 1"/>
            <p:cNvSpPr txBox="1"/>
            <p:nvPr/>
          </p:nvSpPr>
          <p:spPr>
            <a:xfrm>
              <a:off x="3340588" y="1080000"/>
              <a:ext cx="2462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Stacking global broadband seismograms</a:t>
              </a:r>
              <a:endParaRPr lang="en-GB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6056973" y="1080000"/>
            <a:ext cx="2783641" cy="4662445"/>
            <a:chOff x="6056973" y="1080000"/>
            <a:chExt cx="2783641" cy="4662445"/>
          </a:xfrm>
        </p:grpSpPr>
        <p:pic>
          <p:nvPicPr>
            <p:cNvPr id="6" name="Grafik 10" descr="ds01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6973" y="1782445"/>
              <a:ext cx="2783641" cy="39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feld 9"/>
            <p:cNvSpPr txBox="1"/>
            <p:nvPr/>
          </p:nvSpPr>
          <p:spPr>
            <a:xfrm>
              <a:off x="6217381" y="1080000"/>
              <a:ext cx="2462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using</a:t>
              </a:r>
            </a:p>
            <a:p>
              <a:pPr algn="ctr"/>
              <a:r>
                <a:rPr lang="en-GB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QSSP</a:t>
              </a:r>
              <a:endParaRPr lang="en-GB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83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Example – comparison between QSSP and QSEIS</a:t>
            </a:r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Bild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2297" y="780096"/>
            <a:ext cx="6131463" cy="52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098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706" y="1421185"/>
            <a:ext cx="4266827" cy="3997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389183"/>
              </p:ext>
            </p:extLst>
          </p:nvPr>
        </p:nvGraphicFramePr>
        <p:xfrm>
          <a:off x="841375" y="2312988"/>
          <a:ext cx="3467100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3" name="Formel" r:id="rId4" imgW="1511280" imgH="482400" progId="Equation.3">
                  <p:embed/>
                </p:oleObj>
              </mc:Choice>
              <mc:Fallback>
                <p:oleObj name="Formel" r:id="rId4" imgW="1511280" imgH="4824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375" y="2312988"/>
                        <a:ext cx="3467100" cy="11064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174923"/>
              </p:ext>
            </p:extLst>
          </p:nvPr>
        </p:nvGraphicFramePr>
        <p:xfrm>
          <a:off x="820738" y="4119563"/>
          <a:ext cx="329247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4" name="Formel" r:id="rId6" imgW="1536480" imgH="482400" progId="Equation.3">
                  <p:embed/>
                </p:oleObj>
              </mc:Choice>
              <mc:Fallback>
                <p:oleObj name="Formel" r:id="rId6" imgW="1536480" imgH="482400" progId="Equation.3">
                  <p:embed/>
                  <p:pic>
                    <p:nvPicPr>
                      <p:cNvPr id="0" name="Objek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738" y="4119563"/>
                        <a:ext cx="3292475" cy="1031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1909482" y="3411231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>
                <a:sym typeface="Symbol"/>
              </a:rPr>
              <a:t></a:t>
            </a:r>
            <a:endParaRPr lang="en-GB" sz="4000" dirty="0"/>
          </a:p>
        </p:txBody>
      </p:sp>
      <p:sp>
        <p:nvSpPr>
          <p:cNvPr id="6" name="Rechteck 5"/>
          <p:cNvSpPr/>
          <p:nvPr/>
        </p:nvSpPr>
        <p:spPr>
          <a:xfrm>
            <a:off x="0" y="244305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Fourier (Laplace) </a:t>
            </a:r>
            <a:r>
              <a:rPr lang="en-GB" dirty="0" smtClean="0"/>
              <a:t>transform</a:t>
            </a:r>
            <a:endParaRPr lang="en-GB" dirty="0"/>
          </a:p>
        </p:txBody>
      </p:sp>
      <p:sp>
        <p:nvSpPr>
          <p:cNvPr id="7" name="Rechteck 6"/>
          <p:cNvSpPr/>
          <p:nvPr/>
        </p:nvSpPr>
        <p:spPr>
          <a:xfrm>
            <a:off x="376518" y="1151372"/>
            <a:ext cx="3980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Any time series (seismograms) can be represented by an integral (summation) of harmonic oscillations over frequency</a:t>
            </a:r>
            <a:endParaRPr lang="en-GB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Gerade Verbindung 7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8244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Example – simulation of high-rate GPS</a:t>
            </a:r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92" y="801687"/>
            <a:ext cx="3599815" cy="525462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516880" y="2560319"/>
            <a:ext cx="3401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2010 Mw8.8 Maule earthquake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Example – comparison between QSSP and PSGRN/PSCMP</a:t>
            </a:r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feld 1"/>
          <p:cNvSpPr txBox="1"/>
          <p:nvPr/>
        </p:nvSpPr>
        <p:spPr>
          <a:xfrm>
            <a:off x="2545080" y="853439"/>
            <a:ext cx="370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2007 Mw7.7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Tocopilla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earthquake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67" y="1253549"/>
            <a:ext cx="637706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9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Summary of QSSP</a:t>
            </a:r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Rechteck 17"/>
          <p:cNvSpPr>
            <a:spLocks noChangeArrowheads="1"/>
          </p:cNvSpPr>
          <p:nvPr/>
        </p:nvSpPr>
        <p:spPr bwMode="auto">
          <a:xfrm>
            <a:off x="428625" y="1003934"/>
            <a:ext cx="8286750" cy="4732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Aft>
                <a:spcPts val="1500"/>
              </a:spcAft>
              <a:buFont typeface="Wingdings" panose="05000000000000000000" pitchFamily="2" charset="2"/>
              <a:buChar char="ü"/>
              <a:defRPr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hybrid method for including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influences of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self-gravitation on long-period free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oscillations.</a:t>
            </a:r>
          </a:p>
          <a:p>
            <a:pPr marL="342900" indent="-342900">
              <a:spcAft>
                <a:spcPts val="1500"/>
              </a:spcAft>
              <a:buFont typeface="Wingdings" panose="05000000000000000000" pitchFamily="2" charset="2"/>
              <a:buChar char="ü"/>
              <a:defRPr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propagator algorithm for spherical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earth models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that provides semi-analytical and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synthetic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seismograms with high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efficiency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(comparable with or even faster than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QSEIS).</a:t>
            </a:r>
          </a:p>
          <a:p>
            <a:pPr marL="342900" indent="-342900">
              <a:spcAft>
                <a:spcPts val="1500"/>
              </a:spcAft>
              <a:buFont typeface="Wingdings" panose="05000000000000000000" pitchFamily="2" charset="2"/>
              <a:buChar char="ü"/>
              <a:defRPr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all-by-one code for modelling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coseismic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static deformation, free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oscillations,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long-period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high-frequency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seismograms at regional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global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scales.</a:t>
            </a:r>
          </a:p>
          <a:p>
            <a:pPr marL="342900" indent="-342900">
              <a:spcAft>
                <a:spcPts val="1500"/>
              </a:spcAft>
              <a:buFont typeface="Wingdings" panose="05000000000000000000" pitchFamily="2" charset="2"/>
              <a:buChar char="ü"/>
              <a:defRPr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Please note many materials not yet published (</a:t>
            </a:r>
            <a:r>
              <a:rPr lang="en-GB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Copyright!),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o-operations are welcome.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84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244305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 smtClean="0"/>
              <a:t>Hankel</a:t>
            </a:r>
            <a:r>
              <a:rPr lang="de-DE" dirty="0" smtClean="0"/>
              <a:t> </a:t>
            </a:r>
            <a:r>
              <a:rPr lang="de-DE" dirty="0" err="1" smtClean="0"/>
              <a:t>transform</a:t>
            </a:r>
            <a:r>
              <a:rPr lang="de-DE" dirty="0" smtClean="0"/>
              <a:t> (</a:t>
            </a:r>
            <a:r>
              <a:rPr lang="de-DE" dirty="0" err="1" smtClean="0"/>
              <a:t>for</a:t>
            </a:r>
            <a:r>
              <a:rPr lang="de-DE" dirty="0" smtClean="0"/>
              <a:t> plane </a:t>
            </a:r>
            <a:r>
              <a:rPr lang="de-DE" dirty="0" err="1" smtClean="0"/>
              <a:t>earth</a:t>
            </a:r>
            <a:r>
              <a:rPr lang="de-DE" dirty="0" smtClean="0"/>
              <a:t> </a:t>
            </a:r>
            <a:r>
              <a:rPr lang="de-DE" dirty="0" err="1" smtClean="0"/>
              <a:t>models</a:t>
            </a:r>
            <a:r>
              <a:rPr lang="de-DE" dirty="0" smtClean="0"/>
              <a:t>)</a:t>
            </a:r>
            <a:endParaRPr lang="en-GB" dirty="0"/>
          </a:p>
        </p:txBody>
      </p:sp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901864"/>
              </p:ext>
            </p:extLst>
          </p:nvPr>
        </p:nvGraphicFramePr>
        <p:xfrm>
          <a:off x="900113" y="1031875"/>
          <a:ext cx="7239000" cy="468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9" name="Formel" r:id="rId3" imgW="4356100" imgH="2819400" progId="Equation.3">
                  <p:embed/>
                </p:oleObj>
              </mc:Choice>
              <mc:Fallback>
                <p:oleObj name="Formel" r:id="rId3" imgW="4356100" imgH="28194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031875"/>
                        <a:ext cx="7239000" cy="46831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774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244305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Expansion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spherical</a:t>
            </a:r>
            <a:r>
              <a:rPr lang="de-DE" dirty="0" smtClean="0"/>
              <a:t> </a:t>
            </a:r>
            <a:r>
              <a:rPr lang="de-DE" dirty="0" err="1" smtClean="0"/>
              <a:t>harmonics</a:t>
            </a:r>
            <a:r>
              <a:rPr lang="de-DE" dirty="0" smtClean="0"/>
              <a:t> (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spherical</a:t>
            </a:r>
            <a:r>
              <a:rPr lang="de-DE" dirty="0" smtClean="0"/>
              <a:t> </a:t>
            </a:r>
            <a:r>
              <a:rPr lang="de-DE" dirty="0" err="1" smtClean="0"/>
              <a:t>earth</a:t>
            </a:r>
            <a:r>
              <a:rPr lang="de-DE" dirty="0" smtClean="0"/>
              <a:t> </a:t>
            </a:r>
            <a:r>
              <a:rPr lang="de-DE" dirty="0" err="1" smtClean="0"/>
              <a:t>models</a:t>
            </a:r>
            <a:r>
              <a:rPr lang="de-DE" dirty="0" smtClean="0"/>
              <a:t>)</a:t>
            </a:r>
            <a:endParaRPr lang="en-GB" dirty="0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109444"/>
              </p:ext>
            </p:extLst>
          </p:nvPr>
        </p:nvGraphicFramePr>
        <p:xfrm>
          <a:off x="941388" y="1073150"/>
          <a:ext cx="7154862" cy="460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0" name="Formel" r:id="rId3" imgW="4305240" imgH="2768400" progId="Equation.3">
                  <p:embed/>
                </p:oleObj>
              </mc:Choice>
              <mc:Fallback>
                <p:oleObj name="Formel" r:id="rId3" imgW="4305240" imgH="2768400" progId="Equation.3">
                  <p:embed/>
                  <p:pic>
                    <p:nvPicPr>
                      <p:cNvPr id="0" name="Objek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388" y="1073150"/>
                        <a:ext cx="7154862" cy="46005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0935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244305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Generalized displacement-stress vector</a:t>
            </a:r>
            <a:endParaRPr lang="en-GB" dirty="0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778199"/>
              </p:ext>
            </p:extLst>
          </p:nvPr>
        </p:nvGraphicFramePr>
        <p:xfrm>
          <a:off x="4068763" y="1500188"/>
          <a:ext cx="1439862" cy="403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0" name="Formel" r:id="rId3" imgW="583920" imgH="1638000" progId="Equation.3">
                  <p:embed/>
                </p:oleObj>
              </mc:Choice>
              <mc:Fallback>
                <p:oleObj name="Formel" r:id="rId3" imgW="583920" imgH="163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8763" y="1500188"/>
                        <a:ext cx="1439862" cy="40370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1552790" y="1662969"/>
            <a:ext cx="2186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 wave</a:t>
            </a:r>
          </a:p>
          <a:p>
            <a:pPr algn="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(Toroidal mode)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47917" y="3966911"/>
            <a:ext cx="3591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P-SV wave</a:t>
            </a:r>
          </a:p>
          <a:p>
            <a:pPr algn="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(Poloidal/Spheroidal mode)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5867551" y="2686767"/>
            <a:ext cx="3141979" cy="830997"/>
            <a:chOff x="5867551" y="2686767"/>
            <a:chExt cx="3141979" cy="830997"/>
          </a:xfrm>
        </p:grpSpPr>
        <p:sp>
          <p:nvSpPr>
            <p:cNvPr id="7" name="Pfeil nach oben und unten 6"/>
            <p:cNvSpPr/>
            <p:nvPr/>
          </p:nvSpPr>
          <p:spPr bwMode="auto">
            <a:xfrm>
              <a:off x="5867551" y="2803711"/>
              <a:ext cx="256089" cy="685800"/>
            </a:xfrm>
            <a:prstGeom prst="upDownArrow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96" charset="-128"/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6261108" y="2686767"/>
              <a:ext cx="27484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Decoupled in case of lateral homogeneity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" name="Gerade Verbindung 8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5564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955289"/>
              </p:ext>
            </p:extLst>
          </p:nvPr>
        </p:nvGraphicFramePr>
        <p:xfrm>
          <a:off x="227202" y="3814763"/>
          <a:ext cx="3255586" cy="1460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0" name="Formel" r:id="rId3" imgW="1866600" imgH="838080" progId="Equation.3">
                  <p:embed/>
                </p:oleObj>
              </mc:Choice>
              <mc:Fallback>
                <p:oleObj name="Formel" r:id="rId3" imgW="186660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202" y="3814763"/>
                        <a:ext cx="3255586" cy="146013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95000"/>
                        </a:schemeClr>
                      </a:solidFill>
                      <a:ln w="1270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067885"/>
              </p:ext>
            </p:extLst>
          </p:nvPr>
        </p:nvGraphicFramePr>
        <p:xfrm>
          <a:off x="3715978" y="3581399"/>
          <a:ext cx="5167806" cy="2268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1" name="Formel" r:id="rId5" imgW="3644640" imgH="1600200" progId="Equation.3">
                  <p:embed/>
                </p:oleObj>
              </mc:Choice>
              <mc:Fallback>
                <p:oleObj name="Formel" r:id="rId5" imgW="3644640" imgH="160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978" y="3581399"/>
                        <a:ext cx="5167806" cy="2268071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95000"/>
                        </a:schemeClr>
                      </a:solidFill>
                      <a:ln w="1270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feld 10"/>
          <p:cNvSpPr txBox="1"/>
          <p:nvPr/>
        </p:nvSpPr>
        <p:spPr>
          <a:xfrm>
            <a:off x="1868261" y="3355058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331994" y="3099565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P-SV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203176"/>
              </p:ext>
            </p:extLst>
          </p:nvPr>
        </p:nvGraphicFramePr>
        <p:xfrm>
          <a:off x="3048749" y="1922274"/>
          <a:ext cx="2114924" cy="10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2" name="Formel" r:id="rId7" imgW="927000" imgH="393480" progId="Equation.3">
                  <p:embed/>
                </p:oleObj>
              </mc:Choice>
              <mc:Fallback>
                <p:oleObj name="Formel" r:id="rId7" imgW="927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749" y="1922274"/>
                        <a:ext cx="2114924" cy="10160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40342" y="350985"/>
            <a:ext cx="3966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Partial differential equations</a:t>
            </a:r>
            <a:endParaRPr lang="en-GB" dirty="0"/>
          </a:p>
        </p:txBody>
      </p:sp>
      <p:sp>
        <p:nvSpPr>
          <p:cNvPr id="14" name="Rechteck 13"/>
          <p:cNvSpPr/>
          <p:nvPr/>
        </p:nvSpPr>
        <p:spPr>
          <a:xfrm>
            <a:off x="1631571" y="826113"/>
            <a:ext cx="5126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 </a:t>
            </a:r>
            <a:r>
              <a:rPr lang="en-GB" dirty="0" smtClean="0">
                <a:sym typeface="Symbol"/>
              </a:rPr>
              <a:t> </a:t>
            </a:r>
            <a:r>
              <a:rPr lang="en-GB" dirty="0" smtClean="0"/>
              <a:t>Ordinary differential equations</a:t>
            </a:r>
            <a:endParaRPr lang="en-GB" dirty="0"/>
          </a:p>
        </p:txBody>
      </p:sp>
      <p:sp>
        <p:nvSpPr>
          <p:cNvPr id="15" name="Rechteck 14"/>
          <p:cNvSpPr/>
          <p:nvPr/>
        </p:nvSpPr>
        <p:spPr>
          <a:xfrm>
            <a:off x="4775112" y="1247437"/>
            <a:ext cx="3966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 </a:t>
            </a:r>
            <a:r>
              <a:rPr lang="en-GB" dirty="0" smtClean="0">
                <a:sym typeface="Symbol"/>
              </a:rPr>
              <a:t> Algebraic problems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437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1"/>
          <p:cNvSpPr txBox="1"/>
          <p:nvPr/>
        </p:nvSpPr>
        <p:spPr>
          <a:xfrm>
            <a:off x="255493" y="354661"/>
            <a:ext cx="8646459" cy="5834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00" algn="ctr">
              <a:spcBef>
                <a:spcPts val="1000"/>
              </a:spcBef>
            </a:pPr>
            <a:r>
              <a:rPr lang="en-US" sz="2000" b="1" dirty="0" smtClean="0">
                <a:latin typeface="Arial" charset="0"/>
              </a:rPr>
              <a:t>Content</a:t>
            </a:r>
          </a:p>
          <a:p>
            <a:pPr marL="90000" algn="ctr">
              <a:spcBef>
                <a:spcPts val="1000"/>
              </a:spcBef>
            </a:pPr>
            <a:endParaRPr lang="en-GB" sz="1000" dirty="0" smtClean="0"/>
          </a:p>
          <a:p>
            <a:pPr marL="360000" indent="-270000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b="1" dirty="0" smtClean="0"/>
              <a:t>Introduction</a:t>
            </a:r>
          </a:p>
          <a:p>
            <a:pPr marL="360000" indent="-270000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b="1" dirty="0" smtClean="0"/>
              <a:t>Theory of earthquake deformation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 smtClean="0"/>
              <a:t>Equations of motion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 smtClean="0"/>
              <a:t>Spectral solution method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 smtClean="0"/>
              <a:t>Propagator algorithm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/>
              <a:t>Seismic </a:t>
            </a:r>
            <a:r>
              <a:rPr lang="en-GB" sz="1400" dirty="0" smtClean="0"/>
              <a:t>sources</a:t>
            </a:r>
          </a:p>
          <a:p>
            <a:pPr marL="360000" indent="-2700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GB" sz="1800" b="1" dirty="0" smtClean="0"/>
              <a:t>Numerical problems and solutions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 smtClean="0"/>
              <a:t>Loss-of-precision problem and </a:t>
            </a:r>
            <a:r>
              <a:rPr lang="en-GB" sz="1400" dirty="0" err="1" smtClean="0"/>
              <a:t>orthonormalization</a:t>
            </a:r>
            <a:r>
              <a:rPr lang="en-GB" sz="1400" dirty="0" smtClean="0"/>
              <a:t> of Haskell propagator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 smtClean="0"/>
              <a:t>Time-domain aliasing and Laplace transform instead of Fourier transform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 smtClean="0"/>
              <a:t>Space-domain aliasing and the differential transform</a:t>
            </a:r>
          </a:p>
          <a:p>
            <a:pPr marL="360000" indent="-2700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GB" sz="1800" b="1" dirty="0" smtClean="0">
                <a:solidFill>
                  <a:srgbClr val="FF0000"/>
                </a:solidFill>
              </a:rPr>
              <a:t>EDGRN/EDCMP - Computation </a:t>
            </a:r>
            <a:r>
              <a:rPr lang="en-GB" sz="1800" b="1" dirty="0">
                <a:solidFill>
                  <a:srgbClr val="FF0000"/>
                </a:solidFill>
              </a:rPr>
              <a:t>of </a:t>
            </a:r>
            <a:r>
              <a:rPr lang="en-GB" sz="1800" b="1" dirty="0" err="1">
                <a:solidFill>
                  <a:srgbClr val="FF0000"/>
                </a:solidFill>
              </a:rPr>
              <a:t>coseismic</a:t>
            </a:r>
            <a:r>
              <a:rPr lang="en-GB" sz="1800" b="1" dirty="0">
                <a:solidFill>
                  <a:srgbClr val="FF0000"/>
                </a:solidFill>
              </a:rPr>
              <a:t> static </a:t>
            </a:r>
            <a:r>
              <a:rPr lang="en-GB" sz="1800" b="1" dirty="0" smtClean="0">
                <a:solidFill>
                  <a:srgbClr val="FF0000"/>
                </a:solidFill>
              </a:rPr>
              <a:t>deformation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 smtClean="0">
                <a:solidFill>
                  <a:srgbClr val="FF0000"/>
                </a:solidFill>
              </a:rPr>
              <a:t>Green’s function approach</a:t>
            </a:r>
            <a:endParaRPr lang="en-GB" sz="1400" dirty="0">
              <a:solidFill>
                <a:srgbClr val="FF0000"/>
              </a:solidFill>
            </a:endParaRP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 smtClean="0">
                <a:solidFill>
                  <a:srgbClr val="FF0000"/>
                </a:solidFill>
              </a:rPr>
              <a:t>Analytical Okada’s solutions based on a homogeneous </a:t>
            </a:r>
            <a:r>
              <a:rPr lang="en-GB" sz="1400" dirty="0" err="1" smtClean="0">
                <a:solidFill>
                  <a:srgbClr val="FF0000"/>
                </a:solidFill>
              </a:rPr>
              <a:t>halfspace</a:t>
            </a:r>
            <a:r>
              <a:rPr lang="en-GB" sz="1400" dirty="0" smtClean="0">
                <a:solidFill>
                  <a:srgbClr val="FF0000"/>
                </a:solidFill>
              </a:rPr>
              <a:t> model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 smtClean="0">
                <a:solidFill>
                  <a:srgbClr val="FF0000"/>
                </a:solidFill>
              </a:rPr>
              <a:t>Layering effect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 smtClean="0">
                <a:solidFill>
                  <a:srgbClr val="FF0000"/>
                </a:solidFill>
              </a:rPr>
              <a:t>Exercises with EDGRN/EDCMP</a:t>
            </a:r>
            <a:endParaRPr lang="en-GB" sz="1400" dirty="0">
              <a:solidFill>
                <a:srgbClr val="FF0000"/>
              </a:solidFill>
            </a:endParaRPr>
          </a:p>
          <a:p>
            <a:pPr marL="360000" indent="-2700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GB" sz="1800" b="1" dirty="0" smtClean="0"/>
              <a:t>PSGRN/PSCMP – Computation of </a:t>
            </a:r>
            <a:r>
              <a:rPr lang="en-GB" sz="1800" b="1" dirty="0" err="1"/>
              <a:t>postseismic</a:t>
            </a:r>
            <a:r>
              <a:rPr lang="en-GB" sz="1800" b="1" dirty="0"/>
              <a:t> viscoelastic </a:t>
            </a:r>
            <a:r>
              <a:rPr lang="en-GB" sz="1800" b="1" dirty="0" smtClean="0"/>
              <a:t>deformation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 smtClean="0"/>
              <a:t>Various mechanisms for </a:t>
            </a:r>
            <a:r>
              <a:rPr lang="en-GB" sz="1400" dirty="0" err="1" smtClean="0"/>
              <a:t>postseismic</a:t>
            </a:r>
            <a:r>
              <a:rPr lang="en-GB" sz="1400" dirty="0" smtClean="0"/>
              <a:t> deformation</a:t>
            </a:r>
            <a:endParaRPr lang="en-GB" sz="1400" dirty="0"/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 smtClean="0"/>
              <a:t>Viscoelasticity and the correspondence principle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 smtClean="0"/>
              <a:t>The gravity effect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/>
              <a:t>Exercises with </a:t>
            </a:r>
            <a:r>
              <a:rPr lang="en-GB" sz="1400" dirty="0" smtClean="0"/>
              <a:t>PSGRN/PSCMP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375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888492"/>
              </p:ext>
            </p:extLst>
          </p:nvPr>
        </p:nvGraphicFramePr>
        <p:xfrm>
          <a:off x="577850" y="1643063"/>
          <a:ext cx="2630488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3" name="Formel" r:id="rId3" imgW="1714320" imgH="2108160" progId="Equation.3">
                  <p:embed/>
                </p:oleObj>
              </mc:Choice>
              <mc:Fallback>
                <p:oleObj name="Formel" r:id="rId3" imgW="1714320" imgH="2108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850" y="1643063"/>
                        <a:ext cx="2630488" cy="3240087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95000"/>
                        </a:schemeClr>
                      </a:solidFill>
                      <a:ln w="1270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629414"/>
              </p:ext>
            </p:extLst>
          </p:nvPr>
        </p:nvGraphicFramePr>
        <p:xfrm>
          <a:off x="3379788" y="1443038"/>
          <a:ext cx="5610225" cy="408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4" name="Formel" r:id="rId5" imgW="3886200" imgH="2831760" progId="Equation.3">
                  <p:embed/>
                </p:oleObj>
              </mc:Choice>
              <mc:Fallback>
                <p:oleObj name="Formel" r:id="rId5" imgW="3886200" imgH="2831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9788" y="1443038"/>
                        <a:ext cx="5610225" cy="40878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95000"/>
                        </a:schemeClr>
                      </a:solidFill>
                      <a:ln w="1270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feld 15"/>
          <p:cNvSpPr txBox="1"/>
          <p:nvPr/>
        </p:nvSpPr>
        <p:spPr>
          <a:xfrm>
            <a:off x="1585874" y="1015280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31994" y="948045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P-SV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0" y="244305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Eigenvalues and eigenvectors of matrix </a:t>
            </a:r>
            <a:r>
              <a:rPr lang="en-GB" i="1" dirty="0" smtClean="0"/>
              <a:t>A</a:t>
            </a:r>
            <a:endParaRPr lang="en-GB" i="1" dirty="0"/>
          </a:p>
        </p:txBody>
      </p:sp>
      <p:cxnSp>
        <p:nvCxnSpPr>
          <p:cNvPr id="7" name="Gerade Verbindung 6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433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244305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General solutions in a homogeneous medium</a:t>
            </a:r>
            <a:endParaRPr lang="en-GB" dirty="0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1105749"/>
              </p:ext>
            </p:extLst>
          </p:nvPr>
        </p:nvGraphicFramePr>
        <p:xfrm>
          <a:off x="1797050" y="1169988"/>
          <a:ext cx="5549900" cy="474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44" name="Formel" r:id="rId3" imgW="3327120" imgH="2844720" progId="Equation.3">
                  <p:embed/>
                </p:oleObj>
              </mc:Choice>
              <mc:Fallback>
                <p:oleObj name="Formel" r:id="rId3" imgW="3327120" imgH="2844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0" y="1169988"/>
                        <a:ext cx="5549900" cy="47450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48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244305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Degeneration of the P-SV solutions at static limit</a:t>
            </a:r>
            <a:endParaRPr lang="en-GB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031863"/>
              </p:ext>
            </p:extLst>
          </p:nvPr>
        </p:nvGraphicFramePr>
        <p:xfrm>
          <a:off x="1435100" y="1401763"/>
          <a:ext cx="6496050" cy="418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23" name="Formel" r:id="rId3" imgW="3784320" imgH="2438280" progId="Equation.3">
                  <p:embed/>
                </p:oleObj>
              </mc:Choice>
              <mc:Fallback>
                <p:oleObj name="Formel" r:id="rId3" imgW="3784320" imgH="243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1401763"/>
                        <a:ext cx="6496050" cy="4183062"/>
                      </a:xfrm>
                      <a:prstGeom prst="rect">
                        <a:avLst/>
                      </a:prstGeom>
                      <a:noFill/>
                      <a:ln w="1270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9323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244305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Determination of missing independent solutions</a:t>
            </a:r>
            <a:endParaRPr lang="en-GB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376112"/>
              </p:ext>
            </p:extLst>
          </p:nvPr>
        </p:nvGraphicFramePr>
        <p:xfrm>
          <a:off x="443071" y="1062358"/>
          <a:ext cx="3443129" cy="2547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57" name="Formel" r:id="rId3" imgW="1955520" imgH="1447560" progId="Equation.3">
                  <p:embed/>
                </p:oleObj>
              </mc:Choice>
              <mc:Fallback>
                <p:oleObj name="Formel" r:id="rId3" imgW="1955520" imgH="1447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071" y="1062358"/>
                        <a:ext cx="3443129" cy="254763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uppieren 1"/>
          <p:cNvGrpSpPr/>
          <p:nvPr/>
        </p:nvGrpSpPr>
        <p:grpSpPr>
          <a:xfrm>
            <a:off x="1873897" y="2286000"/>
            <a:ext cx="7000546" cy="3653474"/>
            <a:chOff x="1873897" y="2286000"/>
            <a:chExt cx="7000546" cy="3653474"/>
          </a:xfrm>
        </p:grpSpPr>
        <p:graphicFrame>
          <p:nvGraphicFramePr>
            <p:cNvPr id="7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3015821"/>
                </p:ext>
              </p:extLst>
            </p:nvPr>
          </p:nvGraphicFramePr>
          <p:xfrm>
            <a:off x="1873897" y="3774132"/>
            <a:ext cx="7000546" cy="2165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58" name="Formel" r:id="rId5" imgW="3860640" imgH="1193760" progId="Equation.3">
                    <p:embed/>
                  </p:oleObj>
                </mc:Choice>
                <mc:Fallback>
                  <p:oleObj name="Formel" r:id="rId5" imgW="3860640" imgH="11937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3897" y="3774132"/>
                          <a:ext cx="7000546" cy="216534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127000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Gerade Verbindung mit Pfeil 7"/>
            <p:cNvCxnSpPr/>
            <p:nvPr/>
          </p:nvCxnSpPr>
          <p:spPr bwMode="auto">
            <a:xfrm>
              <a:off x="3886200" y="2286000"/>
              <a:ext cx="1143000" cy="12649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Textfeld 8"/>
            <p:cNvSpPr txBox="1"/>
            <p:nvPr/>
          </p:nvSpPr>
          <p:spPr>
            <a:xfrm>
              <a:off x="5105400" y="3312467"/>
              <a:ext cx="31927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Static P-SV layer matrix</a:t>
              </a:r>
              <a:endParaRPr lang="en-GB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Pfeil nach rechts 10"/>
          <p:cNvSpPr/>
          <p:nvPr/>
        </p:nvSpPr>
        <p:spPr bwMode="auto">
          <a:xfrm>
            <a:off x="4457700" y="2103120"/>
            <a:ext cx="876300" cy="35052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/>
              <p:cNvSpPr/>
              <p:nvPr/>
            </p:nvSpPr>
            <p:spPr>
              <a:xfrm>
                <a:off x="5566433" y="2068175"/>
                <a:ext cx="34048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Smooth transition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𝜔</m:t>
                    </m:r>
                    <m:r>
                      <a:rPr lang="de-DE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hteck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33" y="2068175"/>
                <a:ext cx="3404843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2683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9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0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43753" y="2111188"/>
            <a:ext cx="84044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Theory </a:t>
            </a:r>
            <a:r>
              <a:rPr lang="en-GB" sz="3600" dirty="0"/>
              <a:t>of earthquake </a:t>
            </a:r>
            <a:r>
              <a:rPr lang="en-GB" sz="3600" dirty="0" smtClean="0"/>
              <a:t>deformation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Equations of motion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Spectral solution method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/>
              <a:t>Propagator algorithm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Seismic sources</a:t>
            </a:r>
          </a:p>
          <a:p>
            <a:pPr algn="ctr"/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41011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121821"/>
              </p:ext>
            </p:extLst>
          </p:nvPr>
        </p:nvGraphicFramePr>
        <p:xfrm>
          <a:off x="3869578" y="207963"/>
          <a:ext cx="5126505" cy="5674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8" name="Formel" r:id="rId3" imgW="3365500" imgH="3733800" progId="Equation.3">
                  <p:embed/>
                </p:oleObj>
              </mc:Choice>
              <mc:Fallback>
                <p:oleObj name="Formel" r:id="rId3" imgW="3365500" imgH="3733800" progId="Equation.3">
                  <p:embed/>
                  <p:pic>
                    <p:nvPicPr>
                      <p:cNvPr id="0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9578" y="207963"/>
                        <a:ext cx="5126505" cy="5674510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95000"/>
                        </a:schemeClr>
                      </a:solidFill>
                      <a:ln w="508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80"/>
          <p:cNvGrpSpPr>
            <a:grpSpLocks/>
          </p:cNvGrpSpPr>
          <p:nvPr/>
        </p:nvGrpSpPr>
        <p:grpSpPr bwMode="auto">
          <a:xfrm>
            <a:off x="135873" y="2267557"/>
            <a:ext cx="3722688" cy="1881188"/>
            <a:chOff x="3061" y="879"/>
            <a:chExt cx="2345" cy="1185"/>
          </a:xfrm>
        </p:grpSpPr>
        <p:sp>
          <p:nvSpPr>
            <p:cNvPr id="14" name="Line 71"/>
            <p:cNvSpPr>
              <a:spLocks noChangeShapeType="1"/>
            </p:cNvSpPr>
            <p:nvPr/>
          </p:nvSpPr>
          <p:spPr bwMode="auto">
            <a:xfrm>
              <a:off x="3061" y="1162"/>
              <a:ext cx="1815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5" name="Line 72"/>
            <p:cNvSpPr>
              <a:spLocks noChangeShapeType="1"/>
            </p:cNvSpPr>
            <p:nvPr/>
          </p:nvSpPr>
          <p:spPr bwMode="auto">
            <a:xfrm>
              <a:off x="3061" y="1797"/>
              <a:ext cx="1815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6" name="Line 73"/>
            <p:cNvSpPr>
              <a:spLocks noChangeShapeType="1"/>
            </p:cNvSpPr>
            <p:nvPr/>
          </p:nvSpPr>
          <p:spPr bwMode="auto">
            <a:xfrm>
              <a:off x="4503" y="1162"/>
              <a:ext cx="0" cy="6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7" name="Text Box 74"/>
            <p:cNvSpPr txBox="1">
              <a:spLocks noChangeArrowheads="1"/>
            </p:cNvSpPr>
            <p:nvPr/>
          </p:nvSpPr>
          <p:spPr bwMode="auto">
            <a:xfrm>
              <a:off x="4581" y="1371"/>
              <a:ext cx="78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 = z</a:t>
              </a:r>
              <a:r>
                <a:rPr lang="en-GB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– z</a:t>
              </a:r>
              <a:r>
                <a:rPr lang="en-GB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8" name="Text Box 75"/>
            <p:cNvSpPr txBox="1">
              <a:spLocks noChangeArrowheads="1"/>
            </p:cNvSpPr>
            <p:nvPr/>
          </p:nvSpPr>
          <p:spPr bwMode="auto">
            <a:xfrm>
              <a:off x="4921" y="1050"/>
              <a:ext cx="485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 = z</a:t>
              </a:r>
              <a:r>
                <a:rPr lang="en-GB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9" name="Text Box 76"/>
            <p:cNvSpPr txBox="1">
              <a:spLocks noChangeArrowheads="1"/>
            </p:cNvSpPr>
            <p:nvPr/>
          </p:nvSpPr>
          <p:spPr bwMode="auto">
            <a:xfrm>
              <a:off x="4911" y="1692"/>
              <a:ext cx="485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 = z</a:t>
              </a:r>
              <a:r>
                <a:rPr lang="en-GB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0" name="Text Box 77"/>
            <p:cNvSpPr txBox="1">
              <a:spLocks noChangeArrowheads="1"/>
            </p:cNvSpPr>
            <p:nvPr/>
          </p:nvSpPr>
          <p:spPr bwMode="auto">
            <a:xfrm>
              <a:off x="3412" y="879"/>
              <a:ext cx="42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(z</a:t>
              </a:r>
              <a:r>
                <a:rPr lang="en-GB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1" name="Text Box 78"/>
            <p:cNvSpPr txBox="1">
              <a:spLocks noChangeArrowheads="1"/>
            </p:cNvSpPr>
            <p:nvPr/>
          </p:nvSpPr>
          <p:spPr bwMode="auto">
            <a:xfrm>
              <a:off x="3424" y="1812"/>
              <a:ext cx="42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(z</a:t>
              </a:r>
              <a:r>
                <a:rPr lang="en-GB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2" name="Text Box 79"/>
            <p:cNvSpPr txBox="1">
              <a:spLocks noChangeArrowheads="1"/>
            </p:cNvSpPr>
            <p:nvPr/>
          </p:nvSpPr>
          <p:spPr bwMode="auto">
            <a:xfrm>
              <a:off x="3152" y="1344"/>
              <a:ext cx="127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(z) = </a:t>
              </a:r>
              <a:r>
                <a:rPr lang="en-GB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(z) </a:t>
              </a:r>
              <a:r>
                <a:rPr lang="en-GB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(z) </a:t>
              </a:r>
              <a:r>
                <a:rPr lang="en-GB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23" name="Rechteck 22"/>
          <p:cNvSpPr/>
          <p:nvPr/>
        </p:nvSpPr>
        <p:spPr>
          <a:xfrm>
            <a:off x="0" y="840906"/>
            <a:ext cx="37483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Haskell Propagator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44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ieren 27"/>
          <p:cNvGrpSpPr/>
          <p:nvPr/>
        </p:nvGrpSpPr>
        <p:grpSpPr>
          <a:xfrm>
            <a:off x="5964656" y="1024798"/>
            <a:ext cx="2870062" cy="4219555"/>
            <a:chOff x="5964656" y="1024798"/>
            <a:chExt cx="2870062" cy="4219555"/>
          </a:xfrm>
        </p:grpSpPr>
        <p:sp>
          <p:nvSpPr>
            <p:cNvPr id="27" name="Rechteck 26"/>
            <p:cNvSpPr/>
            <p:nvPr/>
          </p:nvSpPr>
          <p:spPr bwMode="auto">
            <a:xfrm>
              <a:off x="6131859" y="1024798"/>
              <a:ext cx="2702859" cy="4219555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96" charset="-128"/>
              </a:endParaRPr>
            </a:p>
          </p:txBody>
        </p:sp>
        <p:sp>
          <p:nvSpPr>
            <p:cNvPr id="14" name="Text Box 36"/>
            <p:cNvSpPr txBox="1">
              <a:spLocks noChangeArrowheads="1"/>
            </p:cNvSpPr>
            <p:nvPr/>
          </p:nvSpPr>
          <p:spPr bwMode="auto">
            <a:xfrm>
              <a:off x="5964656" y="1404208"/>
              <a:ext cx="83227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800" dirty="0">
                  <a:latin typeface="Arial" charset="0"/>
                </a:rPr>
                <a:t>  n = 1</a:t>
              </a:r>
            </a:p>
          </p:txBody>
        </p:sp>
        <p:grpSp>
          <p:nvGrpSpPr>
            <p:cNvPr id="2" name="Gruppieren 1"/>
            <p:cNvGrpSpPr/>
            <p:nvPr/>
          </p:nvGrpSpPr>
          <p:grpSpPr>
            <a:xfrm>
              <a:off x="5977090" y="1024798"/>
              <a:ext cx="2610813" cy="4057559"/>
              <a:chOff x="6148326" y="1586203"/>
              <a:chExt cx="2610813" cy="4057559"/>
            </a:xfrm>
            <a:noFill/>
          </p:grpSpPr>
          <p:sp>
            <p:nvSpPr>
              <p:cNvPr id="9" name="Line 24"/>
              <p:cNvSpPr>
                <a:spLocks noChangeShapeType="1"/>
              </p:cNvSpPr>
              <p:nvPr/>
            </p:nvSpPr>
            <p:spPr bwMode="auto">
              <a:xfrm>
                <a:off x="7036627" y="2168126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10" name="Line 25"/>
              <p:cNvSpPr>
                <a:spLocks noChangeShapeType="1"/>
              </p:cNvSpPr>
              <p:nvPr/>
            </p:nvSpPr>
            <p:spPr bwMode="auto">
              <a:xfrm>
                <a:off x="7028305" y="2541708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11" name="Line 27"/>
              <p:cNvSpPr>
                <a:spLocks noChangeShapeType="1"/>
              </p:cNvSpPr>
              <p:nvPr/>
            </p:nvSpPr>
            <p:spPr bwMode="auto">
              <a:xfrm>
                <a:off x="7028305" y="4533458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12" name="Line 28"/>
              <p:cNvSpPr>
                <a:spLocks noChangeShapeType="1"/>
              </p:cNvSpPr>
              <p:nvPr/>
            </p:nvSpPr>
            <p:spPr bwMode="auto">
              <a:xfrm>
                <a:off x="7028305" y="5094863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13" name="Line 29"/>
              <p:cNvSpPr>
                <a:spLocks noChangeShapeType="1"/>
              </p:cNvSpPr>
              <p:nvPr/>
            </p:nvSpPr>
            <p:spPr bwMode="auto">
              <a:xfrm>
                <a:off x="7028305" y="3501463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16" name="Text Box 51"/>
              <p:cNvSpPr txBox="1">
                <a:spLocks noChangeArrowheads="1"/>
              </p:cNvSpPr>
              <p:nvPr/>
            </p:nvSpPr>
            <p:spPr bwMode="auto">
              <a:xfrm>
                <a:off x="6537348" y="2330180"/>
                <a:ext cx="409825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1pPr>
                <a:lvl2pPr marL="742950" indent="-28575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2pPr>
                <a:lvl3pPr marL="11430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3pPr>
                <a:lvl4pPr marL="16002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4pPr>
                <a:lvl5pPr marL="20574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9pPr>
              </a:lstStyle>
              <a:p>
                <a:pPr algn="r" eaLnBrk="1" hangingPunct="1"/>
                <a:r>
                  <a:rPr lang="en-GB" sz="1800">
                    <a:solidFill>
                      <a:schemeClr val="tx1"/>
                    </a:solidFill>
                    <a:latin typeface="Arial" charset="0"/>
                  </a:rPr>
                  <a:t>2</a:t>
                </a:r>
              </a:p>
            </p:txBody>
          </p:sp>
          <p:sp>
            <p:nvSpPr>
              <p:cNvPr id="17" name="Text Box 52"/>
              <p:cNvSpPr txBox="1">
                <a:spLocks noChangeArrowheads="1"/>
              </p:cNvSpPr>
              <p:nvPr/>
            </p:nvSpPr>
            <p:spPr bwMode="auto">
              <a:xfrm>
                <a:off x="6487420" y="4917360"/>
                <a:ext cx="459753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1pPr>
                <a:lvl2pPr marL="742950" indent="-28575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2pPr>
                <a:lvl3pPr marL="11430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3pPr>
                <a:lvl4pPr marL="16002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4pPr>
                <a:lvl5pPr marL="20574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9pPr>
              </a:lstStyle>
              <a:p>
                <a:pPr algn="r" eaLnBrk="1" hangingPunct="1"/>
                <a:r>
                  <a:rPr lang="en-GB" sz="1800" dirty="0">
                    <a:solidFill>
                      <a:schemeClr val="tx1"/>
                    </a:solidFill>
                    <a:latin typeface="Arial" charset="0"/>
                  </a:rPr>
                  <a:t>N</a:t>
                </a:r>
              </a:p>
            </p:txBody>
          </p:sp>
          <p:sp>
            <p:nvSpPr>
              <p:cNvPr id="18" name="Text Box 53"/>
              <p:cNvSpPr txBox="1">
                <a:spLocks noChangeArrowheads="1"/>
              </p:cNvSpPr>
              <p:nvPr/>
            </p:nvSpPr>
            <p:spPr bwMode="auto">
              <a:xfrm>
                <a:off x="6148326" y="4372467"/>
                <a:ext cx="796766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>
                  <a:defRPr/>
                </a:pPr>
                <a:r>
                  <a:rPr lang="en-GB" sz="1800" dirty="0" smtClean="0">
                    <a:latin typeface="Arial" charset="0"/>
                  </a:rPr>
                  <a:t>N–1</a:t>
                </a:r>
                <a:endParaRPr lang="en-GB" sz="1800" dirty="0">
                  <a:latin typeface="Arial" charset="0"/>
                </a:endParaRPr>
              </a:p>
            </p:txBody>
          </p:sp>
          <p:sp>
            <p:nvSpPr>
              <p:cNvPr id="19" name="Text Box 54"/>
              <p:cNvSpPr txBox="1">
                <a:spLocks noChangeArrowheads="1"/>
              </p:cNvSpPr>
              <p:nvPr/>
            </p:nvSpPr>
            <p:spPr bwMode="auto">
              <a:xfrm>
                <a:off x="6504062" y="3288872"/>
                <a:ext cx="443110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1pPr>
                <a:lvl2pPr marL="742950" indent="-28575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2pPr>
                <a:lvl3pPr marL="11430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3pPr>
                <a:lvl4pPr marL="16002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4pPr>
                <a:lvl5pPr marL="20574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9pPr>
              </a:lstStyle>
              <a:p>
                <a:pPr algn="r" eaLnBrk="1" hangingPunct="1"/>
                <a:r>
                  <a:rPr lang="en-GB" sz="1800">
                    <a:solidFill>
                      <a:schemeClr val="tx1"/>
                    </a:solidFill>
                    <a:latin typeface="Arial" charset="0"/>
                  </a:rPr>
                  <a:t>S</a:t>
                </a:r>
              </a:p>
            </p:txBody>
          </p:sp>
          <p:sp>
            <p:nvSpPr>
              <p:cNvPr id="20" name="Text Box 56"/>
              <p:cNvSpPr txBox="1">
                <a:spLocks noChangeArrowheads="1"/>
              </p:cNvSpPr>
              <p:nvPr/>
            </p:nvSpPr>
            <p:spPr bwMode="auto">
              <a:xfrm>
                <a:off x="8035184" y="2097950"/>
                <a:ext cx="522163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>
                  <a:defRPr/>
                </a:pPr>
                <a:r>
                  <a:rPr lang="en-GB" sz="1800">
                    <a:latin typeface="Arial" charset="0"/>
                  </a:rPr>
                  <a:t>h</a:t>
                </a:r>
                <a:r>
                  <a:rPr lang="en-GB" sz="1800" baseline="-25000">
                    <a:latin typeface="Arial" charset="0"/>
                  </a:rPr>
                  <a:t>1</a:t>
                </a:r>
              </a:p>
            </p:txBody>
          </p:sp>
          <p:sp>
            <p:nvSpPr>
              <p:cNvPr id="21" name="Text Box 57"/>
              <p:cNvSpPr txBox="1">
                <a:spLocks noChangeArrowheads="1"/>
              </p:cNvSpPr>
              <p:nvPr/>
            </p:nvSpPr>
            <p:spPr bwMode="auto">
              <a:xfrm>
                <a:off x="8055988" y="2572668"/>
                <a:ext cx="522163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>
                  <a:defRPr/>
                </a:pPr>
                <a:r>
                  <a:rPr lang="en-GB" sz="1800">
                    <a:latin typeface="Arial" charset="0"/>
                  </a:rPr>
                  <a:t>h</a:t>
                </a:r>
                <a:r>
                  <a:rPr lang="en-GB" sz="1800" baseline="-25000">
                    <a:latin typeface="Arial" charset="0"/>
                  </a:rPr>
                  <a:t>2</a:t>
                </a:r>
              </a:p>
            </p:txBody>
          </p:sp>
          <p:sp>
            <p:nvSpPr>
              <p:cNvPr id="22" name="Line 58"/>
              <p:cNvSpPr>
                <a:spLocks noChangeShapeType="1"/>
              </p:cNvSpPr>
              <p:nvPr/>
            </p:nvSpPr>
            <p:spPr bwMode="auto">
              <a:xfrm>
                <a:off x="7015823" y="3035002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23" name="Line 59"/>
              <p:cNvSpPr>
                <a:spLocks noChangeShapeType="1"/>
              </p:cNvSpPr>
              <p:nvPr/>
            </p:nvSpPr>
            <p:spPr bwMode="auto">
              <a:xfrm>
                <a:off x="7015823" y="4064933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24" name="Text Box 60"/>
              <p:cNvSpPr txBox="1">
                <a:spLocks noChangeArrowheads="1"/>
              </p:cNvSpPr>
              <p:nvPr/>
            </p:nvSpPr>
            <p:spPr bwMode="auto">
              <a:xfrm>
                <a:off x="7981096" y="4576802"/>
                <a:ext cx="778043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>
                  <a:defRPr/>
                </a:pPr>
                <a:r>
                  <a:rPr lang="en-GB" sz="1800" dirty="0" err="1" smtClean="0">
                    <a:latin typeface="Arial" charset="0"/>
                  </a:rPr>
                  <a:t>h</a:t>
                </a:r>
                <a:r>
                  <a:rPr lang="en-GB" sz="1800" baseline="-25000" dirty="0" err="1" smtClean="0">
                    <a:latin typeface="Arial" charset="0"/>
                  </a:rPr>
                  <a:t>N</a:t>
                </a:r>
                <a:r>
                  <a:rPr lang="en-GB" sz="1800" baseline="-25000" dirty="0" smtClean="0">
                    <a:latin typeface="Arial" charset="0"/>
                  </a:rPr>
                  <a:t>–1</a:t>
                </a:r>
                <a:endParaRPr lang="en-GB" sz="1800" baseline="-25000" dirty="0">
                  <a:latin typeface="Arial" charset="0"/>
                </a:endParaRPr>
              </a:p>
            </p:txBody>
          </p:sp>
          <p:sp>
            <p:nvSpPr>
              <p:cNvPr id="25" name="Text Box 61"/>
              <p:cNvSpPr txBox="1">
                <a:spLocks noChangeArrowheads="1"/>
              </p:cNvSpPr>
              <p:nvPr/>
            </p:nvSpPr>
            <p:spPr bwMode="auto">
              <a:xfrm>
                <a:off x="8020622" y="3509719"/>
                <a:ext cx="545046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>
                  <a:defRPr/>
                </a:pPr>
                <a:r>
                  <a:rPr lang="en-GB" sz="1800">
                    <a:latin typeface="Arial" charset="0"/>
                  </a:rPr>
                  <a:t>h</a:t>
                </a:r>
                <a:r>
                  <a:rPr lang="en-GB" sz="1800" baseline="-25000">
                    <a:latin typeface="Arial" charset="0"/>
                  </a:rPr>
                  <a:t>S</a:t>
                </a:r>
              </a:p>
            </p:txBody>
          </p:sp>
          <p:sp>
            <p:nvSpPr>
              <p:cNvPr id="8" name="Text Box 64"/>
              <p:cNvSpPr txBox="1">
                <a:spLocks noChangeArrowheads="1"/>
              </p:cNvSpPr>
              <p:nvPr/>
            </p:nvSpPr>
            <p:spPr bwMode="auto">
              <a:xfrm>
                <a:off x="7204189" y="5274430"/>
                <a:ext cx="1287532" cy="36933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GB" sz="1800" dirty="0" smtClean="0">
                    <a:latin typeface="Arial" charset="0"/>
                  </a:rPr>
                  <a:t>Half-space</a:t>
                </a:r>
                <a:endParaRPr lang="en-GB" sz="1800" dirty="0">
                  <a:latin typeface="Arial" charset="0"/>
                  <a:sym typeface="Symbol" pitchFamily="18" charset="2"/>
                </a:endParaRPr>
              </a:p>
            </p:txBody>
          </p:sp>
          <p:sp>
            <p:nvSpPr>
              <p:cNvPr id="26" name="Text Box 64"/>
              <p:cNvSpPr txBox="1">
                <a:spLocks noChangeArrowheads="1"/>
              </p:cNvSpPr>
              <p:nvPr/>
            </p:nvSpPr>
            <p:spPr bwMode="auto">
              <a:xfrm>
                <a:off x="7108011" y="1586203"/>
                <a:ext cx="1479892" cy="36933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GB" sz="1800" dirty="0" smtClean="0">
                    <a:latin typeface="Arial" charset="0"/>
                    <a:sym typeface="Symbol" pitchFamily="18" charset="2"/>
                  </a:rPr>
                  <a:t>Free surface</a:t>
                </a:r>
                <a:endParaRPr lang="en-GB" sz="1800" dirty="0">
                  <a:latin typeface="Arial" charset="0"/>
                  <a:sym typeface="Symbol" pitchFamily="18" charset="2"/>
                </a:endParaRPr>
              </a:p>
            </p:txBody>
          </p:sp>
          <p:sp>
            <p:nvSpPr>
              <p:cNvPr id="15" name="AutoShape 38"/>
              <p:cNvSpPr>
                <a:spLocks noChangeArrowheads="1"/>
              </p:cNvSpPr>
              <p:nvPr/>
            </p:nvSpPr>
            <p:spPr bwMode="auto">
              <a:xfrm>
                <a:off x="7658645" y="3363176"/>
                <a:ext cx="378620" cy="280703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GB" sz="1800"/>
              </a:p>
            </p:txBody>
          </p:sp>
        </p:grpSp>
      </p:grpSp>
      <p:sp>
        <p:nvSpPr>
          <p:cNvPr id="30" name="Rechteck 29"/>
          <p:cNvSpPr/>
          <p:nvPr/>
        </p:nvSpPr>
        <p:spPr>
          <a:xfrm>
            <a:off x="0" y="239521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Propagator algorithm for layered half-space</a:t>
            </a:r>
            <a:endParaRPr lang="en-GB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1433231" y="855672"/>
            <a:ext cx="3623108" cy="2308216"/>
            <a:chOff x="1433231" y="855672"/>
            <a:chExt cx="3623108" cy="2308216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7238" y="3155950"/>
              <a:ext cx="7937" cy="7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29" name="Objek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8747199"/>
                </p:ext>
              </p:extLst>
            </p:nvPr>
          </p:nvGraphicFramePr>
          <p:xfrm>
            <a:off x="1686110" y="1348672"/>
            <a:ext cx="3292475" cy="161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20" name="Formel" r:id="rId4" imgW="2832100" imgH="1397000" progId="Equation.3">
                    <p:embed/>
                  </p:oleObj>
                </mc:Choice>
                <mc:Fallback>
                  <p:oleObj name="Formel" r:id="rId4" imgW="2832100" imgH="1397000" progId="Equation.3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6110" y="1348672"/>
                          <a:ext cx="3292475" cy="161925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50800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Rechteck 31"/>
            <p:cNvSpPr/>
            <p:nvPr/>
          </p:nvSpPr>
          <p:spPr>
            <a:xfrm>
              <a:off x="1433231" y="855672"/>
              <a:ext cx="3623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Starting vectors from free surface</a:t>
              </a: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998543" y="3449750"/>
            <a:ext cx="3987800" cy="2274475"/>
            <a:chOff x="998543" y="3449750"/>
            <a:chExt cx="3987800" cy="2274475"/>
          </a:xfrm>
        </p:grpSpPr>
        <p:graphicFrame>
          <p:nvGraphicFramePr>
            <p:cNvPr id="31" name="Objek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3088454"/>
                </p:ext>
              </p:extLst>
            </p:nvPr>
          </p:nvGraphicFramePr>
          <p:xfrm>
            <a:off x="998543" y="3449750"/>
            <a:ext cx="3987800" cy="1854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21" name="Formel" r:id="rId6" imgW="3429000" imgH="1600200" progId="Equation.3">
                    <p:embed/>
                  </p:oleObj>
                </mc:Choice>
                <mc:Fallback>
                  <p:oleObj name="Formel" r:id="rId6" imgW="3429000" imgH="1600200" progId="Equation.3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8543" y="3449750"/>
                          <a:ext cx="3987800" cy="18542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50800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Rechteck 33"/>
            <p:cNvSpPr/>
            <p:nvPr/>
          </p:nvSpPr>
          <p:spPr>
            <a:xfrm>
              <a:off x="1684724" y="5324115"/>
              <a:ext cx="31470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Starting vectors from bottom</a:t>
              </a:r>
            </a:p>
          </p:txBody>
        </p:sp>
      </p:grpSp>
      <p:cxnSp>
        <p:nvCxnSpPr>
          <p:cNvPr id="35" name="Gerade Verbindung mit Pfeil 34"/>
          <p:cNvCxnSpPr/>
          <p:nvPr/>
        </p:nvCxnSpPr>
        <p:spPr bwMode="auto">
          <a:xfrm flipV="1">
            <a:off x="5674659" y="3100118"/>
            <a:ext cx="0" cy="139416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Gerade Verbindung mit Pfeil 38"/>
          <p:cNvCxnSpPr/>
          <p:nvPr/>
        </p:nvCxnSpPr>
        <p:spPr bwMode="auto">
          <a:xfrm rot="10800000" flipV="1">
            <a:off x="5679142" y="1504408"/>
            <a:ext cx="0" cy="139416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Gerade Verbindung 35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8244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155950"/>
            <a:ext cx="7937" cy="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" name="Gruppieren 27"/>
          <p:cNvGrpSpPr/>
          <p:nvPr/>
        </p:nvGrpSpPr>
        <p:grpSpPr>
          <a:xfrm>
            <a:off x="5964656" y="1024798"/>
            <a:ext cx="2870062" cy="4219555"/>
            <a:chOff x="5964656" y="1024798"/>
            <a:chExt cx="2870062" cy="4219555"/>
          </a:xfrm>
        </p:grpSpPr>
        <p:sp>
          <p:nvSpPr>
            <p:cNvPr id="27" name="Rechteck 26"/>
            <p:cNvSpPr/>
            <p:nvPr/>
          </p:nvSpPr>
          <p:spPr bwMode="auto">
            <a:xfrm>
              <a:off x="6131859" y="1024798"/>
              <a:ext cx="2702859" cy="4219555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96" charset="-128"/>
              </a:endParaRPr>
            </a:p>
          </p:txBody>
        </p:sp>
        <p:sp>
          <p:nvSpPr>
            <p:cNvPr id="14" name="Text Box 36"/>
            <p:cNvSpPr txBox="1">
              <a:spLocks noChangeArrowheads="1"/>
            </p:cNvSpPr>
            <p:nvPr/>
          </p:nvSpPr>
          <p:spPr bwMode="auto">
            <a:xfrm>
              <a:off x="5964656" y="1404208"/>
              <a:ext cx="83227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800" dirty="0">
                  <a:latin typeface="Arial" charset="0"/>
                </a:rPr>
                <a:t>  n = 1</a:t>
              </a:r>
            </a:p>
          </p:txBody>
        </p:sp>
        <p:grpSp>
          <p:nvGrpSpPr>
            <p:cNvPr id="2" name="Gruppieren 1"/>
            <p:cNvGrpSpPr/>
            <p:nvPr/>
          </p:nvGrpSpPr>
          <p:grpSpPr>
            <a:xfrm>
              <a:off x="5977090" y="1024798"/>
              <a:ext cx="2610813" cy="4057559"/>
              <a:chOff x="6148326" y="1586203"/>
              <a:chExt cx="2610813" cy="4057559"/>
            </a:xfrm>
            <a:noFill/>
          </p:grpSpPr>
          <p:sp>
            <p:nvSpPr>
              <p:cNvPr id="9" name="Line 24"/>
              <p:cNvSpPr>
                <a:spLocks noChangeShapeType="1"/>
              </p:cNvSpPr>
              <p:nvPr/>
            </p:nvSpPr>
            <p:spPr bwMode="auto">
              <a:xfrm>
                <a:off x="7036627" y="2168126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10" name="Line 25"/>
              <p:cNvSpPr>
                <a:spLocks noChangeShapeType="1"/>
              </p:cNvSpPr>
              <p:nvPr/>
            </p:nvSpPr>
            <p:spPr bwMode="auto">
              <a:xfrm>
                <a:off x="7028305" y="2541708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11" name="Line 27"/>
              <p:cNvSpPr>
                <a:spLocks noChangeShapeType="1"/>
              </p:cNvSpPr>
              <p:nvPr/>
            </p:nvSpPr>
            <p:spPr bwMode="auto">
              <a:xfrm>
                <a:off x="7028305" y="4533458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12" name="Line 28"/>
              <p:cNvSpPr>
                <a:spLocks noChangeShapeType="1"/>
              </p:cNvSpPr>
              <p:nvPr/>
            </p:nvSpPr>
            <p:spPr bwMode="auto">
              <a:xfrm>
                <a:off x="7028305" y="5094863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13" name="Line 29"/>
              <p:cNvSpPr>
                <a:spLocks noChangeShapeType="1"/>
              </p:cNvSpPr>
              <p:nvPr/>
            </p:nvSpPr>
            <p:spPr bwMode="auto">
              <a:xfrm>
                <a:off x="7028305" y="3501463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16" name="Text Box 51"/>
              <p:cNvSpPr txBox="1">
                <a:spLocks noChangeArrowheads="1"/>
              </p:cNvSpPr>
              <p:nvPr/>
            </p:nvSpPr>
            <p:spPr bwMode="auto">
              <a:xfrm>
                <a:off x="6537348" y="2330180"/>
                <a:ext cx="409825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1pPr>
                <a:lvl2pPr marL="742950" indent="-28575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2pPr>
                <a:lvl3pPr marL="11430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3pPr>
                <a:lvl4pPr marL="16002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4pPr>
                <a:lvl5pPr marL="20574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9pPr>
              </a:lstStyle>
              <a:p>
                <a:pPr algn="r" eaLnBrk="1" hangingPunct="1"/>
                <a:r>
                  <a:rPr lang="en-GB" sz="1800">
                    <a:solidFill>
                      <a:schemeClr val="tx1"/>
                    </a:solidFill>
                    <a:latin typeface="Arial" charset="0"/>
                  </a:rPr>
                  <a:t>2</a:t>
                </a:r>
              </a:p>
            </p:txBody>
          </p:sp>
          <p:sp>
            <p:nvSpPr>
              <p:cNvPr id="17" name="Text Box 52"/>
              <p:cNvSpPr txBox="1">
                <a:spLocks noChangeArrowheads="1"/>
              </p:cNvSpPr>
              <p:nvPr/>
            </p:nvSpPr>
            <p:spPr bwMode="auto">
              <a:xfrm>
                <a:off x="6487420" y="4917360"/>
                <a:ext cx="459753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1pPr>
                <a:lvl2pPr marL="742950" indent="-28575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2pPr>
                <a:lvl3pPr marL="11430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3pPr>
                <a:lvl4pPr marL="16002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4pPr>
                <a:lvl5pPr marL="20574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9pPr>
              </a:lstStyle>
              <a:p>
                <a:pPr algn="r" eaLnBrk="1" hangingPunct="1"/>
                <a:r>
                  <a:rPr lang="en-GB" sz="1800" dirty="0">
                    <a:solidFill>
                      <a:schemeClr val="tx1"/>
                    </a:solidFill>
                    <a:latin typeface="Arial" charset="0"/>
                  </a:rPr>
                  <a:t>N</a:t>
                </a:r>
              </a:p>
            </p:txBody>
          </p:sp>
          <p:sp>
            <p:nvSpPr>
              <p:cNvPr id="18" name="Text Box 53"/>
              <p:cNvSpPr txBox="1">
                <a:spLocks noChangeArrowheads="1"/>
              </p:cNvSpPr>
              <p:nvPr/>
            </p:nvSpPr>
            <p:spPr bwMode="auto">
              <a:xfrm>
                <a:off x="6148326" y="4372467"/>
                <a:ext cx="796766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>
                  <a:defRPr/>
                </a:pPr>
                <a:r>
                  <a:rPr lang="en-GB" sz="1800" dirty="0" smtClean="0">
                    <a:latin typeface="Arial" charset="0"/>
                  </a:rPr>
                  <a:t>N–1</a:t>
                </a:r>
                <a:endParaRPr lang="en-GB" sz="1800" dirty="0">
                  <a:latin typeface="Arial" charset="0"/>
                </a:endParaRPr>
              </a:p>
            </p:txBody>
          </p:sp>
          <p:sp>
            <p:nvSpPr>
              <p:cNvPr id="19" name="Text Box 54"/>
              <p:cNvSpPr txBox="1">
                <a:spLocks noChangeArrowheads="1"/>
              </p:cNvSpPr>
              <p:nvPr/>
            </p:nvSpPr>
            <p:spPr bwMode="auto">
              <a:xfrm>
                <a:off x="6504062" y="3288872"/>
                <a:ext cx="443110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1pPr>
                <a:lvl2pPr marL="742950" indent="-28575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2pPr>
                <a:lvl3pPr marL="11430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3pPr>
                <a:lvl4pPr marL="16002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4pPr>
                <a:lvl5pPr marL="20574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9pPr>
              </a:lstStyle>
              <a:p>
                <a:pPr algn="r" eaLnBrk="1" hangingPunct="1"/>
                <a:r>
                  <a:rPr lang="en-GB" sz="1800">
                    <a:solidFill>
                      <a:schemeClr val="tx1"/>
                    </a:solidFill>
                    <a:latin typeface="Arial" charset="0"/>
                  </a:rPr>
                  <a:t>S</a:t>
                </a:r>
              </a:p>
            </p:txBody>
          </p:sp>
          <p:sp>
            <p:nvSpPr>
              <p:cNvPr id="20" name="Text Box 56"/>
              <p:cNvSpPr txBox="1">
                <a:spLocks noChangeArrowheads="1"/>
              </p:cNvSpPr>
              <p:nvPr/>
            </p:nvSpPr>
            <p:spPr bwMode="auto">
              <a:xfrm>
                <a:off x="8035184" y="2097950"/>
                <a:ext cx="522163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>
                  <a:defRPr/>
                </a:pPr>
                <a:r>
                  <a:rPr lang="en-GB" sz="1800">
                    <a:latin typeface="Arial" charset="0"/>
                  </a:rPr>
                  <a:t>h</a:t>
                </a:r>
                <a:r>
                  <a:rPr lang="en-GB" sz="1800" baseline="-25000">
                    <a:latin typeface="Arial" charset="0"/>
                  </a:rPr>
                  <a:t>1</a:t>
                </a:r>
              </a:p>
            </p:txBody>
          </p:sp>
          <p:sp>
            <p:nvSpPr>
              <p:cNvPr id="21" name="Text Box 57"/>
              <p:cNvSpPr txBox="1">
                <a:spLocks noChangeArrowheads="1"/>
              </p:cNvSpPr>
              <p:nvPr/>
            </p:nvSpPr>
            <p:spPr bwMode="auto">
              <a:xfrm>
                <a:off x="8055988" y="2572668"/>
                <a:ext cx="522163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>
                  <a:defRPr/>
                </a:pPr>
                <a:r>
                  <a:rPr lang="en-GB" sz="1800">
                    <a:latin typeface="Arial" charset="0"/>
                  </a:rPr>
                  <a:t>h</a:t>
                </a:r>
                <a:r>
                  <a:rPr lang="en-GB" sz="1800" baseline="-25000">
                    <a:latin typeface="Arial" charset="0"/>
                  </a:rPr>
                  <a:t>2</a:t>
                </a:r>
              </a:p>
            </p:txBody>
          </p:sp>
          <p:sp>
            <p:nvSpPr>
              <p:cNvPr id="22" name="Line 58"/>
              <p:cNvSpPr>
                <a:spLocks noChangeShapeType="1"/>
              </p:cNvSpPr>
              <p:nvPr/>
            </p:nvSpPr>
            <p:spPr bwMode="auto">
              <a:xfrm>
                <a:off x="7015823" y="3035002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23" name="Line 59"/>
              <p:cNvSpPr>
                <a:spLocks noChangeShapeType="1"/>
              </p:cNvSpPr>
              <p:nvPr/>
            </p:nvSpPr>
            <p:spPr bwMode="auto">
              <a:xfrm>
                <a:off x="7015823" y="4064933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24" name="Text Box 60"/>
              <p:cNvSpPr txBox="1">
                <a:spLocks noChangeArrowheads="1"/>
              </p:cNvSpPr>
              <p:nvPr/>
            </p:nvSpPr>
            <p:spPr bwMode="auto">
              <a:xfrm>
                <a:off x="7981096" y="4576802"/>
                <a:ext cx="778043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>
                  <a:defRPr/>
                </a:pPr>
                <a:r>
                  <a:rPr lang="en-GB" sz="1800" dirty="0" err="1" smtClean="0">
                    <a:latin typeface="Arial" charset="0"/>
                  </a:rPr>
                  <a:t>h</a:t>
                </a:r>
                <a:r>
                  <a:rPr lang="en-GB" sz="1800" baseline="-25000" dirty="0" err="1" smtClean="0">
                    <a:latin typeface="Arial" charset="0"/>
                  </a:rPr>
                  <a:t>N</a:t>
                </a:r>
                <a:r>
                  <a:rPr lang="en-GB" sz="1800" baseline="-25000" dirty="0" smtClean="0">
                    <a:latin typeface="Arial" charset="0"/>
                  </a:rPr>
                  <a:t>–1</a:t>
                </a:r>
                <a:endParaRPr lang="en-GB" sz="1800" baseline="-25000" dirty="0">
                  <a:latin typeface="Arial" charset="0"/>
                </a:endParaRPr>
              </a:p>
            </p:txBody>
          </p:sp>
          <p:sp>
            <p:nvSpPr>
              <p:cNvPr id="25" name="Text Box 61"/>
              <p:cNvSpPr txBox="1">
                <a:spLocks noChangeArrowheads="1"/>
              </p:cNvSpPr>
              <p:nvPr/>
            </p:nvSpPr>
            <p:spPr bwMode="auto">
              <a:xfrm>
                <a:off x="8020622" y="3509719"/>
                <a:ext cx="545046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>
                  <a:defRPr/>
                </a:pPr>
                <a:r>
                  <a:rPr lang="en-GB" sz="1800">
                    <a:latin typeface="Arial" charset="0"/>
                  </a:rPr>
                  <a:t>h</a:t>
                </a:r>
                <a:r>
                  <a:rPr lang="en-GB" sz="1800" baseline="-25000">
                    <a:latin typeface="Arial" charset="0"/>
                  </a:rPr>
                  <a:t>S</a:t>
                </a:r>
              </a:p>
            </p:txBody>
          </p:sp>
          <p:sp>
            <p:nvSpPr>
              <p:cNvPr id="8" name="Text Box 64"/>
              <p:cNvSpPr txBox="1">
                <a:spLocks noChangeArrowheads="1"/>
              </p:cNvSpPr>
              <p:nvPr/>
            </p:nvSpPr>
            <p:spPr bwMode="auto">
              <a:xfrm>
                <a:off x="7204189" y="5274430"/>
                <a:ext cx="1287532" cy="36933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GB" sz="1800" dirty="0" smtClean="0">
                    <a:latin typeface="Arial" charset="0"/>
                  </a:rPr>
                  <a:t>Half-space</a:t>
                </a:r>
                <a:endParaRPr lang="en-GB" sz="1800" dirty="0">
                  <a:latin typeface="Arial" charset="0"/>
                  <a:sym typeface="Symbol" pitchFamily="18" charset="2"/>
                </a:endParaRPr>
              </a:p>
            </p:txBody>
          </p:sp>
          <p:sp>
            <p:nvSpPr>
              <p:cNvPr id="26" name="Text Box 64"/>
              <p:cNvSpPr txBox="1">
                <a:spLocks noChangeArrowheads="1"/>
              </p:cNvSpPr>
              <p:nvPr/>
            </p:nvSpPr>
            <p:spPr bwMode="auto">
              <a:xfrm>
                <a:off x="7108011" y="1586203"/>
                <a:ext cx="1479892" cy="36933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GB" sz="1800" dirty="0" smtClean="0">
                    <a:latin typeface="Arial" charset="0"/>
                    <a:sym typeface="Symbol" pitchFamily="18" charset="2"/>
                  </a:rPr>
                  <a:t>Free surface</a:t>
                </a:r>
                <a:endParaRPr lang="en-GB" sz="1800" dirty="0">
                  <a:latin typeface="Arial" charset="0"/>
                  <a:sym typeface="Symbol" pitchFamily="18" charset="2"/>
                </a:endParaRPr>
              </a:p>
            </p:txBody>
          </p:sp>
          <p:sp>
            <p:nvSpPr>
              <p:cNvPr id="15" name="AutoShape 38"/>
              <p:cNvSpPr>
                <a:spLocks noChangeArrowheads="1"/>
              </p:cNvSpPr>
              <p:nvPr/>
            </p:nvSpPr>
            <p:spPr bwMode="auto">
              <a:xfrm>
                <a:off x="7658645" y="3363176"/>
                <a:ext cx="378620" cy="280703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GB" sz="1800"/>
              </a:p>
            </p:txBody>
          </p:sp>
        </p:grpSp>
      </p:grpSp>
      <p:sp>
        <p:nvSpPr>
          <p:cNvPr id="30" name="Rechteck 29"/>
          <p:cNvSpPr/>
          <p:nvPr/>
        </p:nvSpPr>
        <p:spPr>
          <a:xfrm>
            <a:off x="0" y="239521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Propagator algorithm for layered half-space</a:t>
            </a:r>
            <a:endParaRPr lang="en-GB" dirty="0"/>
          </a:p>
        </p:txBody>
      </p:sp>
      <p:sp>
        <p:nvSpPr>
          <p:cNvPr id="36" name="Text Box 35"/>
          <p:cNvSpPr txBox="1">
            <a:spLocks noChangeArrowheads="1"/>
          </p:cNvSpPr>
          <p:nvPr/>
        </p:nvSpPr>
        <p:spPr bwMode="auto">
          <a:xfrm>
            <a:off x="2331933" y="724694"/>
            <a:ext cx="22300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Surface (stress free)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Symbol" pitchFamily="18" charset="2"/>
            </a:endParaRPr>
          </a:p>
        </p:txBody>
      </p:sp>
      <p:grpSp>
        <p:nvGrpSpPr>
          <p:cNvPr id="37" name="Group 103"/>
          <p:cNvGrpSpPr>
            <a:grpSpLocks/>
          </p:cNvGrpSpPr>
          <p:nvPr/>
        </p:nvGrpSpPr>
        <p:grpSpPr bwMode="auto">
          <a:xfrm>
            <a:off x="672354" y="1116417"/>
            <a:ext cx="4917795" cy="1474383"/>
            <a:chOff x="357" y="612"/>
            <a:chExt cx="3266" cy="1020"/>
          </a:xfrm>
        </p:grpSpPr>
        <p:sp>
          <p:nvSpPr>
            <p:cNvPr id="40" name="Rectangle 64"/>
            <p:cNvSpPr>
              <a:spLocks noChangeArrowheads="1"/>
            </p:cNvSpPr>
            <p:nvPr/>
          </p:nvSpPr>
          <p:spPr bwMode="auto">
            <a:xfrm>
              <a:off x="357" y="612"/>
              <a:ext cx="3266" cy="10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graphicFrame>
          <p:nvGraphicFramePr>
            <p:cNvPr id="41" name="Object 38"/>
            <p:cNvGraphicFramePr>
              <a:graphicFrameLocks noChangeAspect="1"/>
            </p:cNvGraphicFramePr>
            <p:nvPr/>
          </p:nvGraphicFramePr>
          <p:xfrm>
            <a:off x="426" y="644"/>
            <a:ext cx="2837" cy="9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62" name="Formel" r:id="rId4" imgW="2489040" imgH="939600" progId="Equation.3">
                    <p:embed/>
                  </p:oleObj>
                </mc:Choice>
                <mc:Fallback>
                  <p:oleObj name="Formel" r:id="rId4" imgW="2489040" imgH="93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" y="644"/>
                          <a:ext cx="2837" cy="94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50800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" name="Line 95"/>
          <p:cNvSpPr>
            <a:spLocks noChangeShapeType="1"/>
          </p:cNvSpPr>
          <p:nvPr/>
        </p:nvSpPr>
        <p:spPr bwMode="auto">
          <a:xfrm>
            <a:off x="1739934" y="1256628"/>
            <a:ext cx="0" cy="124455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GB"/>
          </a:p>
        </p:txBody>
      </p:sp>
      <p:graphicFrame>
        <p:nvGraphicFramePr>
          <p:cNvPr id="43" name="Object 36"/>
          <p:cNvGraphicFramePr>
            <a:graphicFrameLocks noChangeAspect="1"/>
          </p:cNvGraphicFramePr>
          <p:nvPr/>
        </p:nvGraphicFramePr>
        <p:xfrm>
          <a:off x="780302" y="4101447"/>
          <a:ext cx="4679203" cy="1410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3" name="Formel" r:id="rId6" imgW="2895480" imgH="965160" progId="Equation.3">
                  <p:embed/>
                </p:oleObj>
              </mc:Choice>
              <mc:Fallback>
                <p:oleObj name="Formel" r:id="rId6" imgW="289548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302" y="4101447"/>
                        <a:ext cx="4679203" cy="141012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08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Box 37"/>
          <p:cNvSpPr txBox="1">
            <a:spLocks noChangeArrowheads="1"/>
          </p:cNvSpPr>
          <p:nvPr/>
        </p:nvSpPr>
        <p:spPr bwMode="auto">
          <a:xfrm>
            <a:off x="1941466" y="5533853"/>
            <a:ext cx="30524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Bottom (no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upgoing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waves)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Symbol" pitchFamily="18" charset="2"/>
            </a:endParaRPr>
          </a:p>
        </p:txBody>
      </p:sp>
      <p:sp>
        <p:nvSpPr>
          <p:cNvPr id="45" name="Line 96"/>
          <p:cNvSpPr>
            <a:spLocks noChangeShapeType="1"/>
          </p:cNvSpPr>
          <p:nvPr/>
        </p:nvSpPr>
        <p:spPr bwMode="auto">
          <a:xfrm>
            <a:off x="1806950" y="4287542"/>
            <a:ext cx="0" cy="1128364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GB"/>
          </a:p>
        </p:txBody>
      </p:sp>
      <p:grpSp>
        <p:nvGrpSpPr>
          <p:cNvPr id="47" name="Group 97"/>
          <p:cNvGrpSpPr>
            <a:grpSpLocks/>
          </p:cNvGrpSpPr>
          <p:nvPr/>
        </p:nvGrpSpPr>
        <p:grpSpPr bwMode="auto">
          <a:xfrm>
            <a:off x="2082379" y="1844675"/>
            <a:ext cx="3669134" cy="2411177"/>
            <a:chOff x="1349" y="1270"/>
            <a:chExt cx="2642" cy="1819"/>
          </a:xfrm>
        </p:grpSpPr>
        <p:graphicFrame>
          <p:nvGraphicFramePr>
            <p:cNvPr id="50" name="Object 33"/>
            <p:cNvGraphicFramePr>
              <a:graphicFrameLocks noChangeAspect="1"/>
            </p:cNvGraphicFramePr>
            <p:nvPr/>
          </p:nvGraphicFramePr>
          <p:xfrm>
            <a:off x="1349" y="2017"/>
            <a:ext cx="2152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64" name="Formel" r:id="rId8" imgW="1803240" imgH="253800" progId="Equation.3">
                    <p:embed/>
                  </p:oleObj>
                </mc:Choice>
                <mc:Fallback>
                  <p:oleObj name="Formel" r:id="rId8" imgW="180324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9" y="2017"/>
                          <a:ext cx="2152" cy="30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50800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75282183"/>
                </p:ext>
              </p:extLst>
            </p:nvPr>
          </p:nvGraphicFramePr>
          <p:xfrm>
            <a:off x="3582" y="1270"/>
            <a:ext cx="409" cy="18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65" name="Formel" r:id="rId10" imgW="342720" imgH="1523880" progId="Equation.3">
                    <p:embed/>
                  </p:oleObj>
                </mc:Choice>
                <mc:Fallback>
                  <p:oleObj name="Formel" r:id="rId10" imgW="342720" imgH="1523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2" y="1270"/>
                          <a:ext cx="409" cy="1819"/>
                        </a:xfrm>
                        <a:prstGeom prst="rect">
                          <a:avLst/>
                        </a:prstGeom>
                        <a:noFill/>
                        <a:ln w="50800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Text Box 94"/>
          <p:cNvSpPr txBox="1">
            <a:spLocks noChangeArrowheads="1"/>
          </p:cNvSpPr>
          <p:nvPr/>
        </p:nvSpPr>
        <p:spPr bwMode="auto">
          <a:xfrm>
            <a:off x="71438" y="2866675"/>
            <a:ext cx="2026217" cy="400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conditions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Symbol" pitchFamily="18" charset="2"/>
            </a:endParaRPr>
          </a:p>
        </p:txBody>
      </p:sp>
      <p:sp>
        <p:nvSpPr>
          <p:cNvPr id="49" name="Text Box 101"/>
          <p:cNvSpPr txBox="1">
            <a:spLocks noChangeArrowheads="1"/>
          </p:cNvSpPr>
          <p:nvPr/>
        </p:nvSpPr>
        <p:spPr bwMode="auto">
          <a:xfrm>
            <a:off x="1901839" y="3390267"/>
            <a:ext cx="3265002" cy="400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(6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for 6 unknowns)</a:t>
            </a:r>
          </a:p>
        </p:txBody>
      </p:sp>
      <p:cxnSp>
        <p:nvCxnSpPr>
          <p:cNvPr id="39" name="Gerade Verbindung 38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2096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43753" y="2111188"/>
            <a:ext cx="84044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Theory </a:t>
            </a:r>
            <a:r>
              <a:rPr lang="en-GB" sz="3600" dirty="0"/>
              <a:t>of </a:t>
            </a:r>
            <a:r>
              <a:rPr lang="en-GB" sz="3600" dirty="0" smtClean="0"/>
              <a:t>earthquake deformation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Equations of motion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Spectral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solution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ropagator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algorithm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/>
              <a:t>Seismic </a:t>
            </a:r>
            <a:r>
              <a:rPr lang="en-GB" dirty="0" smtClean="0"/>
              <a:t>sources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725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2569229"/>
            <a:ext cx="48672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844643"/>
            <a:ext cx="50863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4257675"/>
            <a:ext cx="30956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239521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Basic types of earthquake faulting</a:t>
            </a:r>
            <a:endParaRPr lang="en-GB" dirty="0"/>
          </a:p>
        </p:txBody>
      </p:sp>
      <p:cxnSp>
        <p:nvCxnSpPr>
          <p:cNvPr id="6" name="Gerade Verbindung 5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8244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1"/>
          <p:cNvSpPr txBox="1"/>
          <p:nvPr/>
        </p:nvSpPr>
        <p:spPr>
          <a:xfrm>
            <a:off x="255493" y="449661"/>
            <a:ext cx="8646459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00" algn="ctr">
              <a:spcBef>
                <a:spcPts val="1000"/>
              </a:spcBef>
            </a:pPr>
            <a:r>
              <a:rPr lang="en-US" sz="2000" b="1" dirty="0" smtClean="0">
                <a:latin typeface="Arial" charset="0"/>
              </a:rPr>
              <a:t>Content (continue)</a:t>
            </a:r>
          </a:p>
          <a:p>
            <a:pPr marL="90000" algn="ctr">
              <a:spcBef>
                <a:spcPts val="1000"/>
              </a:spcBef>
            </a:pPr>
            <a:endParaRPr lang="en-GB" sz="1000" dirty="0" smtClean="0"/>
          </a:p>
          <a:p>
            <a:pPr marL="360000" indent="-2700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GB" sz="1800" b="1" dirty="0" smtClean="0"/>
              <a:t>QSEIS </a:t>
            </a:r>
            <a:r>
              <a:rPr lang="en-GB" sz="1800" b="1" dirty="0"/>
              <a:t>– </a:t>
            </a:r>
            <a:r>
              <a:rPr lang="en-GB" sz="1800" b="1" dirty="0" smtClean="0"/>
              <a:t>Computation of synthetic </a:t>
            </a:r>
            <a:r>
              <a:rPr lang="en-GB" sz="1800" b="1" dirty="0"/>
              <a:t>seismograms based on a stratified plane earth </a:t>
            </a:r>
            <a:r>
              <a:rPr lang="en-GB" sz="1800" b="1" dirty="0" smtClean="0"/>
              <a:t>model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/>
              <a:t>Earth flattening transform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/>
              <a:t>Various partial solution filters (options)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/>
              <a:t>Different source and receiver site structures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 smtClean="0"/>
              <a:t>Exercises</a:t>
            </a:r>
          </a:p>
          <a:p>
            <a:pPr marL="360000" indent="-2700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GB" sz="1800" b="1" dirty="0" smtClean="0"/>
              <a:t>QSSP </a:t>
            </a:r>
            <a:r>
              <a:rPr lang="en-GB" sz="1800" b="1" dirty="0"/>
              <a:t>– </a:t>
            </a:r>
            <a:r>
              <a:rPr lang="en-GB" sz="1800" b="1" dirty="0" smtClean="0"/>
              <a:t>Computation of complete </a:t>
            </a:r>
            <a:r>
              <a:rPr lang="en-GB" sz="1800" b="1" dirty="0"/>
              <a:t>synthetic seismograms based on a self-gravitating earth model with the atmosphere-ocean-mantle-core structure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 smtClean="0"/>
              <a:t>Normal </a:t>
            </a:r>
            <a:r>
              <a:rPr lang="en-GB" sz="1400" dirty="0"/>
              <a:t>mode theory, effect of gravity and self-gravitation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/>
              <a:t>Hybrid algorithm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/>
              <a:t>Examples of complete seismograms: body waves, surface waves, infrasound gravity waves, tsunami, circling surface waves and free oscillations, static offsets, etc.</a:t>
            </a:r>
          </a:p>
          <a:p>
            <a:pPr marL="360000" indent="-2700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GB" sz="1800" b="1" dirty="0"/>
              <a:t>SDM – </a:t>
            </a:r>
            <a:r>
              <a:rPr lang="en-GB" sz="1800" b="1" dirty="0" smtClean="0"/>
              <a:t>Solving inverse </a:t>
            </a:r>
            <a:r>
              <a:rPr lang="en-GB" sz="1800" b="1" dirty="0"/>
              <a:t>dislocation </a:t>
            </a:r>
            <a:r>
              <a:rPr lang="en-GB" sz="1800" b="1" dirty="0" smtClean="0"/>
              <a:t>problem using geodetic data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 smtClean="0"/>
              <a:t>The linear Inversion theory</a:t>
            </a:r>
            <a:endParaRPr lang="en-GB" sz="1400" dirty="0"/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 smtClean="0"/>
              <a:t>Implementation of software SDM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sz="1400" dirty="0" smtClean="0"/>
              <a:t>Application examples</a:t>
            </a:r>
            <a:endParaRPr lang="en-GB" sz="1400" dirty="0"/>
          </a:p>
          <a:p>
            <a:pPr marL="360000" indent="-2700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GB" sz="1800" b="1" dirty="0" smtClean="0"/>
              <a:t>Student reports</a:t>
            </a:r>
          </a:p>
        </p:txBody>
      </p:sp>
    </p:spTree>
    <p:extLst>
      <p:ext uri="{BB962C8B-B14F-4D97-AF65-F5344CB8AC3E}">
        <p14:creationId xmlns:p14="http://schemas.microsoft.com/office/powerpoint/2010/main" val="10959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t="44096" r="16780" b="34245"/>
          <a:stretch>
            <a:fillRect/>
          </a:stretch>
        </p:blipFill>
        <p:spPr bwMode="auto">
          <a:xfrm>
            <a:off x="1000125" y="887507"/>
            <a:ext cx="7272338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" name="Picture 4" descr="BeachBalls and Faul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079378"/>
            <a:ext cx="5843588" cy="2762250"/>
          </a:xfrm>
          <a:prstGeom prst="rect">
            <a:avLst/>
          </a:prstGeom>
          <a:noFill/>
          <a:ln w="12700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0" y="239521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“</a:t>
            </a:r>
            <a:r>
              <a:rPr lang="en-GB" dirty="0" err="1" smtClean="0"/>
              <a:t>Beachball</a:t>
            </a:r>
            <a:r>
              <a:rPr lang="en-GB" dirty="0" smtClean="0"/>
              <a:t>” representation of fault mechanism</a:t>
            </a:r>
            <a:endParaRPr lang="en-GB" dirty="0"/>
          </a:p>
        </p:txBody>
      </p:sp>
      <p:cxnSp>
        <p:nvCxnSpPr>
          <p:cNvPr id="6" name="Gerade Verbindung 5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8384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47" y="2978798"/>
            <a:ext cx="5135562" cy="3062287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0" y="239521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D</a:t>
            </a:r>
            <a:r>
              <a:rPr lang="en-GB" dirty="0" smtClean="0"/>
              <a:t>escription of a rectangular fault plane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255492" y="1559858"/>
            <a:ext cx="6373907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000" indent="-270000">
              <a:spcAft>
                <a:spcPts val="500"/>
              </a:spcAft>
            </a:pP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Strike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azimuth  (0</a:t>
            </a:r>
            <a:r>
              <a:rPr lang="en-GB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o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-360</a:t>
            </a:r>
            <a:r>
              <a:rPr lang="en-GB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o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) of fault trace</a:t>
            </a:r>
          </a:p>
          <a:p>
            <a:pPr marL="270000" indent="-270000">
              <a:spcAft>
                <a:spcPts val="500"/>
              </a:spcAft>
            </a:pP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  <a:sym typeface="Symbol"/>
            </a:endParaRPr>
          </a:p>
          <a:p>
            <a:pPr marL="270000" indent="-270000">
              <a:spcAft>
                <a:spcPts val="500"/>
              </a:spcAft>
            </a:pP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Dip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angle  (0</a:t>
            </a:r>
            <a:r>
              <a:rPr lang="en-GB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o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-90</a:t>
            </a:r>
            <a:r>
              <a:rPr lang="en-GB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o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) of fault plane to horizontal plane</a:t>
            </a:r>
          </a:p>
          <a:p>
            <a:pPr marL="270000" indent="-270000">
              <a:spcAft>
                <a:spcPts val="500"/>
              </a:spcAft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  <a:sym typeface="Symbol"/>
            </a:endParaRPr>
          </a:p>
          <a:p>
            <a:pPr marL="270000" indent="-270000">
              <a:spcAft>
                <a:spcPts val="500"/>
              </a:spcAft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Slip (or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R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ake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) angle  (0</a:t>
            </a:r>
            <a:r>
              <a:rPr lang="en-GB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o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-360</a:t>
            </a:r>
            <a:r>
              <a:rPr lang="en-GB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o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) of hanging</a:t>
            </a:r>
          </a:p>
          <a:p>
            <a:pPr marL="270000" indent="-270000">
              <a:spcAft>
                <a:spcPts val="500"/>
              </a:spcAft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   plate relative to foot plate</a:t>
            </a:r>
          </a:p>
          <a:p>
            <a:pPr marL="270000" indent="-270000">
              <a:spcAft>
                <a:spcPts val="500"/>
              </a:spcAft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  <a:sym typeface="Symbol"/>
            </a:endParaRPr>
          </a:p>
          <a:p>
            <a:pPr marL="270000" indent="-270000">
              <a:spcAft>
                <a:spcPts val="500"/>
              </a:spcAft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Fault size:</a:t>
            </a:r>
          </a:p>
          <a:p>
            <a:pPr marL="270000" indent="-270000">
              <a:spcAft>
                <a:spcPts val="500"/>
              </a:spcAft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  Length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(along strike)</a:t>
            </a:r>
          </a:p>
          <a:p>
            <a:pPr marL="270000" indent="-270000">
              <a:spcAft>
                <a:spcPts val="500"/>
              </a:spcAft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 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W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idth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(along dip)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Gerade Verbindung 4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8384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Moment tensor of a point double-couple dislocation</a:t>
            </a:r>
            <a:endParaRPr lang="en-GB" dirty="0"/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1484313"/>
            <a:ext cx="3968750" cy="391795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150939"/>
              </p:ext>
            </p:extLst>
          </p:nvPr>
        </p:nvGraphicFramePr>
        <p:xfrm>
          <a:off x="522288" y="1371974"/>
          <a:ext cx="3511830" cy="1917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96" name="Formel" r:id="rId5" imgW="2209680" imgH="1206360" progId="Equation.3">
                  <p:embed/>
                </p:oleObj>
              </mc:Choice>
              <mc:Fallback>
                <p:oleObj name="Formel" r:id="rId5" imgW="2209680" imgH="1206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8" y="1371974"/>
                        <a:ext cx="3511830" cy="191780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08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333511"/>
              </p:ext>
            </p:extLst>
          </p:nvPr>
        </p:nvGraphicFramePr>
        <p:xfrm>
          <a:off x="371101" y="3579439"/>
          <a:ext cx="4764057" cy="1866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97" name="Formel" r:id="rId7" imgW="3504960" imgH="1371600" progId="Equation.3">
                  <p:embed/>
                </p:oleObj>
              </mc:Choice>
              <mc:Fallback>
                <p:oleObj name="Formel" r:id="rId7" imgW="3504960" imgH="1371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101" y="3579439"/>
                        <a:ext cx="4764057" cy="186661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08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/>
        </p:nvSpPr>
        <p:spPr>
          <a:xfrm>
            <a:off x="404484" y="5578298"/>
            <a:ext cx="74414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(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Note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: Seismological convention of local Cartesian coordinate system)</a:t>
            </a:r>
            <a:endParaRPr lang="en-GB" sz="2000" dirty="0"/>
          </a:p>
        </p:txBody>
      </p:sp>
      <p:cxnSp>
        <p:nvCxnSpPr>
          <p:cNvPr id="9" name="Gerade Verbindung 8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881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866775"/>
            <a:ext cx="6772275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Selected moment tensor and their focal mechanisms</a:t>
            </a:r>
            <a:endParaRPr lang="en-GB" dirty="0"/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4754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961563"/>
              </p:ext>
            </p:extLst>
          </p:nvPr>
        </p:nvGraphicFramePr>
        <p:xfrm>
          <a:off x="256895" y="1824548"/>
          <a:ext cx="8647629" cy="3755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18" name="Formel" r:id="rId3" imgW="6070320" imgH="2641320" progId="Equation.3">
                  <p:embed/>
                </p:oleObj>
              </mc:Choice>
              <mc:Fallback>
                <p:oleObj name="Formel" r:id="rId3" imgW="6070320" imgH="2641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895" y="1824548"/>
                        <a:ext cx="8647629" cy="375597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08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/>
              <a:t>Hankel </a:t>
            </a:r>
            <a:r>
              <a:rPr lang="en-GB" dirty="0" smtClean="0"/>
              <a:t>transformed single-force and double-couple </a:t>
            </a:r>
            <a:r>
              <a:rPr lang="en-GB" dirty="0"/>
              <a:t>sources</a:t>
            </a:r>
          </a:p>
        </p:txBody>
      </p:sp>
      <p:graphicFrame>
        <p:nvGraphicFramePr>
          <p:cNvPr id="7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890640"/>
              </p:ext>
            </p:extLst>
          </p:nvPr>
        </p:nvGraphicFramePr>
        <p:xfrm>
          <a:off x="3227269" y="1001712"/>
          <a:ext cx="2689461" cy="507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19" name="Formel" r:id="rId5" imgW="1218960" imgH="241200" progId="Equation.3">
                  <p:embed/>
                </p:oleObj>
              </mc:Choice>
              <mc:Fallback>
                <p:oleObj name="Formel" r:id="rId5" imgW="12189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269" y="1001712"/>
                        <a:ext cx="2689461" cy="50704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Gerade Verbindung 4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8384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Green’s function approach</a:t>
            </a:r>
            <a:endParaRPr lang="en-GB" dirty="0"/>
          </a:p>
        </p:txBody>
      </p:sp>
      <p:sp>
        <p:nvSpPr>
          <p:cNvPr id="2" name="Rechteck 1"/>
          <p:cNvSpPr/>
          <p:nvPr/>
        </p:nvSpPr>
        <p:spPr>
          <a:xfrm>
            <a:off x="537882" y="1353254"/>
            <a:ext cx="8001000" cy="3580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4300" indent="-457200">
              <a:spcAft>
                <a:spcPts val="800"/>
              </a:spcAft>
              <a:buAutoNum type="arabicPeriod"/>
            </a:pPr>
            <a:r>
              <a:rPr lang="en-GB" sz="2000" dirty="0" smtClean="0">
                <a:cs typeface="Arial" panose="020B0604020202020204" pitchFamily="34" charset="0"/>
              </a:rPr>
              <a:t>Discretize the finite </a:t>
            </a:r>
            <a:r>
              <a:rPr lang="en-GB" sz="2000" dirty="0">
                <a:cs typeface="Arial" panose="020B0604020202020204" pitchFamily="34" charset="0"/>
              </a:rPr>
              <a:t>fault to point </a:t>
            </a:r>
            <a:r>
              <a:rPr lang="en-GB" sz="2000" dirty="0" smtClean="0">
                <a:cs typeface="Arial" panose="020B0604020202020204" pitchFamily="34" charset="0"/>
              </a:rPr>
              <a:t>dislocation sources</a:t>
            </a:r>
          </a:p>
          <a:p>
            <a:pPr marL="834300" indent="-457200">
              <a:spcAft>
                <a:spcPts val="800"/>
              </a:spcAft>
              <a:buAutoNum type="arabicPeriod"/>
            </a:pPr>
            <a:r>
              <a:rPr lang="en-GB" sz="2000" dirty="0" err="1" smtClean="0">
                <a:cs typeface="Arial" panose="020B0604020202020204" pitchFamily="34" charset="0"/>
              </a:rPr>
              <a:t>Decomposite</a:t>
            </a:r>
            <a:r>
              <a:rPr lang="en-GB" sz="2000" dirty="0" smtClean="0">
                <a:cs typeface="Arial" panose="020B0604020202020204" pitchFamily="34" charset="0"/>
              </a:rPr>
              <a:t> each point source to fundamental double-couple sources</a:t>
            </a:r>
            <a:endParaRPr lang="en-GB" sz="2000" dirty="0">
              <a:cs typeface="Arial" panose="020B0604020202020204" pitchFamily="34" charset="0"/>
            </a:endParaRPr>
          </a:p>
          <a:p>
            <a:pPr marL="834300" indent="-457200">
              <a:spcAft>
                <a:spcPts val="800"/>
              </a:spcAft>
              <a:buAutoNum type="arabicPeriod"/>
            </a:pPr>
            <a:r>
              <a:rPr lang="en-GB" sz="2000" dirty="0" smtClean="0">
                <a:cs typeface="Arial" panose="020B0604020202020204" pitchFamily="34" charset="0"/>
              </a:rPr>
              <a:t>Calculate frequency-wavenumber-domain Green’s functions (response to fundamental DCs)</a:t>
            </a:r>
            <a:r>
              <a:rPr lang="en-GB" sz="2000" dirty="0">
                <a:cs typeface="Arial" panose="020B0604020202020204" pitchFamily="34" charset="0"/>
              </a:rPr>
              <a:t> </a:t>
            </a:r>
            <a:r>
              <a:rPr lang="en-GB" sz="2000" dirty="0" smtClean="0">
                <a:cs typeface="Arial" panose="020B0604020202020204" pitchFamily="34" charset="0"/>
              </a:rPr>
              <a:t>using the propagator algorithm</a:t>
            </a:r>
            <a:endParaRPr lang="en-GB" sz="2000" dirty="0">
              <a:cs typeface="Arial" panose="020B0604020202020204" pitchFamily="34" charset="0"/>
            </a:endParaRPr>
          </a:p>
          <a:p>
            <a:pPr marL="834300" indent="-457200">
              <a:spcAft>
                <a:spcPts val="800"/>
              </a:spcAft>
              <a:buAutoNum type="arabicPeriod"/>
            </a:pPr>
            <a:r>
              <a:rPr lang="en-GB" sz="2000" dirty="0" smtClean="0">
                <a:cs typeface="Arial" panose="020B0604020202020204" pitchFamily="34" charset="0"/>
              </a:rPr>
              <a:t>Obtain time-space-domain Green’s functions through inverse Fourier-Hankel transform</a:t>
            </a:r>
          </a:p>
          <a:p>
            <a:pPr marL="834300" indent="-457200">
              <a:spcAft>
                <a:spcPts val="800"/>
              </a:spcAft>
              <a:buAutoNum type="arabicPeriod"/>
            </a:pPr>
            <a:r>
              <a:rPr lang="en-GB" sz="2000" dirty="0" smtClean="0">
                <a:cs typeface="Arial" panose="020B0604020202020204" pitchFamily="34" charset="0"/>
              </a:rPr>
              <a:t>Get synthetic seismograms of the earthquake by convolving the discrete sources with Green’s functions</a:t>
            </a:r>
            <a:endParaRPr lang="en-GB" sz="2000" dirty="0">
              <a:cs typeface="Arial" panose="020B0604020202020204" pitchFamily="34" charset="0"/>
            </a:endParaRPr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834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43753" y="2111188"/>
            <a:ext cx="84044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00">
              <a:spcBef>
                <a:spcPts val="500"/>
              </a:spcBef>
            </a:pPr>
            <a:r>
              <a:rPr lang="en-GB" sz="3200" b="1" dirty="0" smtClean="0"/>
              <a:t>Numerical </a:t>
            </a:r>
            <a:r>
              <a:rPr lang="en-GB" sz="3200" b="1" dirty="0"/>
              <a:t>problems and solutions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/>
              <a:t>Loss-of-precision problem and </a:t>
            </a:r>
            <a:r>
              <a:rPr lang="en-GB" dirty="0" err="1"/>
              <a:t>orthonormalization</a:t>
            </a:r>
            <a:r>
              <a:rPr lang="en-GB" dirty="0"/>
              <a:t> of Haskell propagator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Time-domain aliasing and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Laplace transform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instead of Fourier transform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Space-domain aliasing and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the differential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transform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851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336362"/>
              </p:ext>
            </p:extLst>
          </p:nvPr>
        </p:nvGraphicFramePr>
        <p:xfrm>
          <a:off x="2630488" y="1481138"/>
          <a:ext cx="4044950" cy="326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0" name="Formel" r:id="rId3" imgW="2425680" imgH="1955520" progId="Equation.3">
                  <p:embed/>
                </p:oleObj>
              </mc:Choice>
              <mc:Fallback>
                <p:oleObj name="Formel" r:id="rId3" imgW="2425680" imgH="1955520" progId="Equation.3">
                  <p:embed/>
                  <p:pic>
                    <p:nvPicPr>
                      <p:cNvPr id="0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0488" y="1481138"/>
                        <a:ext cx="4044950" cy="32623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The </a:t>
            </a:r>
            <a:r>
              <a:rPr lang="en-GB" dirty="0"/>
              <a:t>case of evanescent waves </a:t>
            </a:r>
          </a:p>
        </p:txBody>
      </p:sp>
      <p:sp>
        <p:nvSpPr>
          <p:cNvPr id="4" name="Rechteck 3"/>
          <p:cNvSpPr/>
          <p:nvPr/>
        </p:nvSpPr>
        <p:spPr>
          <a:xfrm>
            <a:off x="1985681" y="5183709"/>
            <a:ext cx="51726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 The well-known l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oss-of-precision problem arises because of finite computational accuracy.</a:t>
            </a:r>
            <a:r>
              <a:rPr lang="en-GB" dirty="0" smtClean="0"/>
              <a:t> </a:t>
            </a:r>
            <a:endParaRPr lang="en-GB" dirty="0"/>
          </a:p>
        </p:txBody>
      </p:sp>
      <p:cxnSp>
        <p:nvCxnSpPr>
          <p:cNvPr id="5" name="Gerade Verbindung 4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7839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 50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Original Haskell vs. </a:t>
            </a:r>
            <a:r>
              <a:rPr lang="en-GB" dirty="0" err="1" smtClean="0"/>
              <a:t>orthonormalized</a:t>
            </a:r>
            <a:r>
              <a:rPr lang="en-GB" dirty="0" smtClean="0"/>
              <a:t> propagator</a:t>
            </a:r>
            <a:endParaRPr lang="en-GB" dirty="0"/>
          </a:p>
        </p:txBody>
      </p:sp>
      <p:pic>
        <p:nvPicPr>
          <p:cNvPr id="52" name="Grafik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83" y="1348218"/>
            <a:ext cx="3550421" cy="2687156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190" y="1322580"/>
            <a:ext cx="4127301" cy="2738431"/>
          </a:xfrm>
          <a:prstGeom prst="rect">
            <a:avLst/>
          </a:prstGeom>
        </p:spPr>
      </p:pic>
      <p:sp>
        <p:nvSpPr>
          <p:cNvPr id="55" name="Textfeld 54"/>
          <p:cNvSpPr txBox="1"/>
          <p:nvPr/>
        </p:nvSpPr>
        <p:spPr>
          <a:xfrm>
            <a:off x="618883" y="4131404"/>
            <a:ext cx="81236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Note: Loss-of-precision is caused by operation between the two incident P and SV waves rather than between the incident and reflected waves. The evidence is that no loss-of-precision problem appears when calculating the SH waves (toroidal modes).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 Wang (1999, BSSA), Wang &amp; </a:t>
            </a:r>
            <a:r>
              <a:rPr lang="en-GB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Kümpel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(2003, Geophysics)</a:t>
            </a:r>
          </a:p>
        </p:txBody>
      </p:sp>
      <p:cxnSp>
        <p:nvCxnSpPr>
          <p:cNvPr id="6" name="Gerade Verbindung 5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8384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ieren 27"/>
          <p:cNvGrpSpPr/>
          <p:nvPr/>
        </p:nvGrpSpPr>
        <p:grpSpPr>
          <a:xfrm>
            <a:off x="5964656" y="1024798"/>
            <a:ext cx="2870062" cy="4219555"/>
            <a:chOff x="5964656" y="1024798"/>
            <a:chExt cx="2870062" cy="4219555"/>
          </a:xfrm>
        </p:grpSpPr>
        <p:sp>
          <p:nvSpPr>
            <p:cNvPr id="27" name="Rechteck 26"/>
            <p:cNvSpPr/>
            <p:nvPr/>
          </p:nvSpPr>
          <p:spPr bwMode="auto">
            <a:xfrm>
              <a:off x="6131859" y="1024798"/>
              <a:ext cx="2702859" cy="4219555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96" charset="-128"/>
              </a:endParaRPr>
            </a:p>
          </p:txBody>
        </p:sp>
        <p:sp>
          <p:nvSpPr>
            <p:cNvPr id="14" name="Text Box 36"/>
            <p:cNvSpPr txBox="1">
              <a:spLocks noChangeArrowheads="1"/>
            </p:cNvSpPr>
            <p:nvPr/>
          </p:nvSpPr>
          <p:spPr bwMode="auto">
            <a:xfrm>
              <a:off x="5964656" y="1404208"/>
              <a:ext cx="83227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800" dirty="0">
                  <a:latin typeface="Arial" charset="0"/>
                </a:rPr>
                <a:t>  n = 1</a:t>
              </a:r>
            </a:p>
          </p:txBody>
        </p:sp>
        <p:grpSp>
          <p:nvGrpSpPr>
            <p:cNvPr id="2" name="Gruppieren 1"/>
            <p:cNvGrpSpPr/>
            <p:nvPr/>
          </p:nvGrpSpPr>
          <p:grpSpPr>
            <a:xfrm>
              <a:off x="5977090" y="1024798"/>
              <a:ext cx="2610813" cy="4057559"/>
              <a:chOff x="6148326" y="1586203"/>
              <a:chExt cx="2610813" cy="4057559"/>
            </a:xfrm>
            <a:noFill/>
          </p:grpSpPr>
          <p:sp>
            <p:nvSpPr>
              <p:cNvPr id="9" name="Line 24"/>
              <p:cNvSpPr>
                <a:spLocks noChangeShapeType="1"/>
              </p:cNvSpPr>
              <p:nvPr/>
            </p:nvSpPr>
            <p:spPr bwMode="auto">
              <a:xfrm>
                <a:off x="7036627" y="2168126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10" name="Line 25"/>
              <p:cNvSpPr>
                <a:spLocks noChangeShapeType="1"/>
              </p:cNvSpPr>
              <p:nvPr/>
            </p:nvSpPr>
            <p:spPr bwMode="auto">
              <a:xfrm>
                <a:off x="7028305" y="2541708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11" name="Line 27"/>
              <p:cNvSpPr>
                <a:spLocks noChangeShapeType="1"/>
              </p:cNvSpPr>
              <p:nvPr/>
            </p:nvSpPr>
            <p:spPr bwMode="auto">
              <a:xfrm>
                <a:off x="7028305" y="4533458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12" name="Line 28"/>
              <p:cNvSpPr>
                <a:spLocks noChangeShapeType="1"/>
              </p:cNvSpPr>
              <p:nvPr/>
            </p:nvSpPr>
            <p:spPr bwMode="auto">
              <a:xfrm>
                <a:off x="7028305" y="5094863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13" name="Line 29"/>
              <p:cNvSpPr>
                <a:spLocks noChangeShapeType="1"/>
              </p:cNvSpPr>
              <p:nvPr/>
            </p:nvSpPr>
            <p:spPr bwMode="auto">
              <a:xfrm>
                <a:off x="7028305" y="3501463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16" name="Text Box 51"/>
              <p:cNvSpPr txBox="1">
                <a:spLocks noChangeArrowheads="1"/>
              </p:cNvSpPr>
              <p:nvPr/>
            </p:nvSpPr>
            <p:spPr bwMode="auto">
              <a:xfrm>
                <a:off x="6537348" y="2330180"/>
                <a:ext cx="409825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1pPr>
                <a:lvl2pPr marL="742950" indent="-28575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2pPr>
                <a:lvl3pPr marL="11430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3pPr>
                <a:lvl4pPr marL="16002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4pPr>
                <a:lvl5pPr marL="20574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9pPr>
              </a:lstStyle>
              <a:p>
                <a:pPr algn="r" eaLnBrk="1" hangingPunct="1"/>
                <a:r>
                  <a:rPr lang="en-GB" sz="1800">
                    <a:solidFill>
                      <a:schemeClr val="tx1"/>
                    </a:solidFill>
                    <a:latin typeface="Arial" charset="0"/>
                  </a:rPr>
                  <a:t>2</a:t>
                </a:r>
              </a:p>
            </p:txBody>
          </p:sp>
          <p:sp>
            <p:nvSpPr>
              <p:cNvPr id="17" name="Text Box 52"/>
              <p:cNvSpPr txBox="1">
                <a:spLocks noChangeArrowheads="1"/>
              </p:cNvSpPr>
              <p:nvPr/>
            </p:nvSpPr>
            <p:spPr bwMode="auto">
              <a:xfrm>
                <a:off x="6487420" y="4917360"/>
                <a:ext cx="459753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1pPr>
                <a:lvl2pPr marL="742950" indent="-28575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2pPr>
                <a:lvl3pPr marL="11430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3pPr>
                <a:lvl4pPr marL="16002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4pPr>
                <a:lvl5pPr marL="20574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9pPr>
              </a:lstStyle>
              <a:p>
                <a:pPr algn="r" eaLnBrk="1" hangingPunct="1"/>
                <a:r>
                  <a:rPr lang="en-GB" sz="1800" dirty="0">
                    <a:solidFill>
                      <a:schemeClr val="tx1"/>
                    </a:solidFill>
                    <a:latin typeface="Arial" charset="0"/>
                  </a:rPr>
                  <a:t>N</a:t>
                </a:r>
              </a:p>
            </p:txBody>
          </p:sp>
          <p:sp>
            <p:nvSpPr>
              <p:cNvPr id="18" name="Text Box 53"/>
              <p:cNvSpPr txBox="1">
                <a:spLocks noChangeArrowheads="1"/>
              </p:cNvSpPr>
              <p:nvPr/>
            </p:nvSpPr>
            <p:spPr bwMode="auto">
              <a:xfrm>
                <a:off x="6148326" y="4372467"/>
                <a:ext cx="796766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>
                  <a:defRPr/>
                </a:pPr>
                <a:r>
                  <a:rPr lang="en-GB" sz="1800" dirty="0" smtClean="0">
                    <a:latin typeface="Arial" charset="0"/>
                  </a:rPr>
                  <a:t>N–1</a:t>
                </a:r>
                <a:endParaRPr lang="en-GB" sz="1800" dirty="0">
                  <a:latin typeface="Arial" charset="0"/>
                </a:endParaRPr>
              </a:p>
            </p:txBody>
          </p:sp>
          <p:sp>
            <p:nvSpPr>
              <p:cNvPr id="19" name="Text Box 54"/>
              <p:cNvSpPr txBox="1">
                <a:spLocks noChangeArrowheads="1"/>
              </p:cNvSpPr>
              <p:nvPr/>
            </p:nvSpPr>
            <p:spPr bwMode="auto">
              <a:xfrm>
                <a:off x="6504062" y="3288872"/>
                <a:ext cx="443110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1pPr>
                <a:lvl2pPr marL="742950" indent="-28575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2pPr>
                <a:lvl3pPr marL="11430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3pPr>
                <a:lvl4pPr marL="16002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4pPr>
                <a:lvl5pPr marL="2057400" indent="-228600" eaLnBrk="0" hangingPunct="0"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bg1"/>
                    </a:solidFill>
                    <a:latin typeface="Courier New" pitchFamily="49" charset="0"/>
                  </a:defRPr>
                </a:lvl9pPr>
              </a:lstStyle>
              <a:p>
                <a:pPr algn="r" eaLnBrk="1" hangingPunct="1"/>
                <a:r>
                  <a:rPr lang="en-GB" sz="1800">
                    <a:solidFill>
                      <a:schemeClr val="tx1"/>
                    </a:solidFill>
                    <a:latin typeface="Arial" charset="0"/>
                  </a:rPr>
                  <a:t>S</a:t>
                </a:r>
              </a:p>
            </p:txBody>
          </p:sp>
          <p:sp>
            <p:nvSpPr>
              <p:cNvPr id="20" name="Text Box 56"/>
              <p:cNvSpPr txBox="1">
                <a:spLocks noChangeArrowheads="1"/>
              </p:cNvSpPr>
              <p:nvPr/>
            </p:nvSpPr>
            <p:spPr bwMode="auto">
              <a:xfrm>
                <a:off x="8035184" y="2097950"/>
                <a:ext cx="522163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>
                  <a:defRPr/>
                </a:pPr>
                <a:r>
                  <a:rPr lang="en-GB" sz="1800">
                    <a:latin typeface="Arial" charset="0"/>
                  </a:rPr>
                  <a:t>h</a:t>
                </a:r>
                <a:r>
                  <a:rPr lang="en-GB" sz="1800" baseline="-25000">
                    <a:latin typeface="Arial" charset="0"/>
                  </a:rPr>
                  <a:t>1</a:t>
                </a:r>
              </a:p>
            </p:txBody>
          </p:sp>
          <p:sp>
            <p:nvSpPr>
              <p:cNvPr id="21" name="Text Box 57"/>
              <p:cNvSpPr txBox="1">
                <a:spLocks noChangeArrowheads="1"/>
              </p:cNvSpPr>
              <p:nvPr/>
            </p:nvSpPr>
            <p:spPr bwMode="auto">
              <a:xfrm>
                <a:off x="8055988" y="2572668"/>
                <a:ext cx="522163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>
                  <a:defRPr/>
                </a:pPr>
                <a:r>
                  <a:rPr lang="en-GB" sz="1800">
                    <a:latin typeface="Arial" charset="0"/>
                  </a:rPr>
                  <a:t>h</a:t>
                </a:r>
                <a:r>
                  <a:rPr lang="en-GB" sz="1800" baseline="-25000">
                    <a:latin typeface="Arial" charset="0"/>
                  </a:rPr>
                  <a:t>2</a:t>
                </a:r>
              </a:p>
            </p:txBody>
          </p:sp>
          <p:sp>
            <p:nvSpPr>
              <p:cNvPr id="22" name="Line 58"/>
              <p:cNvSpPr>
                <a:spLocks noChangeShapeType="1"/>
              </p:cNvSpPr>
              <p:nvPr/>
            </p:nvSpPr>
            <p:spPr bwMode="auto">
              <a:xfrm>
                <a:off x="7015823" y="3035002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23" name="Line 59"/>
              <p:cNvSpPr>
                <a:spLocks noChangeShapeType="1"/>
              </p:cNvSpPr>
              <p:nvPr/>
            </p:nvSpPr>
            <p:spPr bwMode="auto">
              <a:xfrm>
                <a:off x="7015823" y="4064933"/>
                <a:ext cx="1701709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24" name="Text Box 60"/>
              <p:cNvSpPr txBox="1">
                <a:spLocks noChangeArrowheads="1"/>
              </p:cNvSpPr>
              <p:nvPr/>
            </p:nvSpPr>
            <p:spPr bwMode="auto">
              <a:xfrm>
                <a:off x="7981096" y="4576802"/>
                <a:ext cx="778043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>
                  <a:defRPr/>
                </a:pPr>
                <a:r>
                  <a:rPr lang="en-GB" sz="1800" dirty="0" err="1" smtClean="0">
                    <a:latin typeface="Arial" charset="0"/>
                  </a:rPr>
                  <a:t>h</a:t>
                </a:r>
                <a:r>
                  <a:rPr lang="en-GB" sz="1800" baseline="-25000" dirty="0" err="1" smtClean="0">
                    <a:latin typeface="Arial" charset="0"/>
                  </a:rPr>
                  <a:t>N</a:t>
                </a:r>
                <a:r>
                  <a:rPr lang="en-GB" sz="1800" baseline="-25000" dirty="0" smtClean="0">
                    <a:latin typeface="Arial" charset="0"/>
                  </a:rPr>
                  <a:t>–1</a:t>
                </a:r>
                <a:endParaRPr lang="en-GB" sz="1800" baseline="-25000" dirty="0">
                  <a:latin typeface="Arial" charset="0"/>
                </a:endParaRPr>
              </a:p>
            </p:txBody>
          </p:sp>
          <p:sp>
            <p:nvSpPr>
              <p:cNvPr id="25" name="Text Box 61"/>
              <p:cNvSpPr txBox="1">
                <a:spLocks noChangeArrowheads="1"/>
              </p:cNvSpPr>
              <p:nvPr/>
            </p:nvSpPr>
            <p:spPr bwMode="auto">
              <a:xfrm>
                <a:off x="8020622" y="3509719"/>
                <a:ext cx="545046" cy="4809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>
                  <a:defRPr/>
                </a:pPr>
                <a:r>
                  <a:rPr lang="en-GB" sz="1800">
                    <a:latin typeface="Arial" charset="0"/>
                  </a:rPr>
                  <a:t>h</a:t>
                </a:r>
                <a:r>
                  <a:rPr lang="en-GB" sz="1800" baseline="-25000">
                    <a:latin typeface="Arial" charset="0"/>
                  </a:rPr>
                  <a:t>S</a:t>
                </a:r>
              </a:p>
            </p:txBody>
          </p:sp>
          <p:sp>
            <p:nvSpPr>
              <p:cNvPr id="8" name="Text Box 64"/>
              <p:cNvSpPr txBox="1">
                <a:spLocks noChangeArrowheads="1"/>
              </p:cNvSpPr>
              <p:nvPr/>
            </p:nvSpPr>
            <p:spPr bwMode="auto">
              <a:xfrm>
                <a:off x="7204189" y="5274430"/>
                <a:ext cx="1287532" cy="36933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GB" sz="1800" dirty="0" smtClean="0">
                    <a:latin typeface="Arial" charset="0"/>
                  </a:rPr>
                  <a:t>Half-space</a:t>
                </a:r>
                <a:endParaRPr lang="en-GB" sz="1800" dirty="0">
                  <a:latin typeface="Arial" charset="0"/>
                  <a:sym typeface="Symbol" pitchFamily="18" charset="2"/>
                </a:endParaRPr>
              </a:p>
            </p:txBody>
          </p:sp>
          <p:sp>
            <p:nvSpPr>
              <p:cNvPr id="26" name="Text Box 64"/>
              <p:cNvSpPr txBox="1">
                <a:spLocks noChangeArrowheads="1"/>
              </p:cNvSpPr>
              <p:nvPr/>
            </p:nvSpPr>
            <p:spPr bwMode="auto">
              <a:xfrm>
                <a:off x="7108011" y="1586203"/>
                <a:ext cx="1479892" cy="36933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GB" sz="1800" dirty="0" smtClean="0">
                    <a:latin typeface="Arial" charset="0"/>
                    <a:sym typeface="Symbol" pitchFamily="18" charset="2"/>
                  </a:rPr>
                  <a:t>Free surface</a:t>
                </a:r>
                <a:endParaRPr lang="en-GB" sz="1800" dirty="0">
                  <a:latin typeface="Arial" charset="0"/>
                  <a:sym typeface="Symbol" pitchFamily="18" charset="2"/>
                </a:endParaRPr>
              </a:p>
            </p:txBody>
          </p:sp>
          <p:sp>
            <p:nvSpPr>
              <p:cNvPr id="15" name="AutoShape 38"/>
              <p:cNvSpPr>
                <a:spLocks noChangeArrowheads="1"/>
              </p:cNvSpPr>
              <p:nvPr/>
            </p:nvSpPr>
            <p:spPr bwMode="auto">
              <a:xfrm>
                <a:off x="7658645" y="3363176"/>
                <a:ext cx="378620" cy="280703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GB" sz="1800"/>
              </a:p>
            </p:txBody>
          </p:sp>
        </p:grpSp>
      </p:grpSp>
      <p:sp>
        <p:nvSpPr>
          <p:cNvPr id="30" name="Rechteck 29"/>
          <p:cNvSpPr/>
          <p:nvPr/>
        </p:nvSpPr>
        <p:spPr>
          <a:xfrm>
            <a:off x="0" y="239521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Propagator algorithm for P-SV waves</a:t>
            </a:r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198" y="3155950"/>
            <a:ext cx="7937" cy="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9" name="Objek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766843"/>
              </p:ext>
            </p:extLst>
          </p:nvPr>
        </p:nvGraphicFramePr>
        <p:xfrm>
          <a:off x="1907223" y="1400175"/>
          <a:ext cx="1765618" cy="1294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13" name="Formel" r:id="rId4" imgW="1244520" imgH="914400" progId="Equation.3">
                  <p:embed/>
                </p:oleObj>
              </mc:Choice>
              <mc:Fallback>
                <p:oleObj name="Formel" r:id="rId4" imgW="124452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23" y="1400175"/>
                        <a:ext cx="1765618" cy="129465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08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hteck 31"/>
          <p:cNvSpPr/>
          <p:nvPr/>
        </p:nvSpPr>
        <p:spPr>
          <a:xfrm>
            <a:off x="1250351" y="855672"/>
            <a:ext cx="3623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Starting vectors from free surface</a:t>
            </a:r>
          </a:p>
        </p:txBody>
      </p:sp>
      <p:graphicFrame>
        <p:nvGraphicFramePr>
          <p:cNvPr id="31" name="Objek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010406"/>
              </p:ext>
            </p:extLst>
          </p:nvPr>
        </p:nvGraphicFramePr>
        <p:xfrm>
          <a:off x="1922463" y="4160838"/>
          <a:ext cx="2200275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14" name="Formel" r:id="rId6" imgW="1523880" imgH="939600" progId="Equation.3">
                  <p:embed/>
                </p:oleObj>
              </mc:Choice>
              <mc:Fallback>
                <p:oleObj name="Formel" r:id="rId6" imgW="152388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463" y="4160838"/>
                        <a:ext cx="2200275" cy="1352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08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hteck 33"/>
          <p:cNvSpPr/>
          <p:nvPr/>
        </p:nvSpPr>
        <p:spPr>
          <a:xfrm>
            <a:off x="1745684" y="5537475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Starting vectors from bottom</a:t>
            </a:r>
          </a:p>
        </p:txBody>
      </p:sp>
      <p:cxnSp>
        <p:nvCxnSpPr>
          <p:cNvPr id="35" name="Gerade Verbindung mit Pfeil 34"/>
          <p:cNvCxnSpPr/>
          <p:nvPr/>
        </p:nvCxnSpPr>
        <p:spPr bwMode="auto">
          <a:xfrm flipV="1">
            <a:off x="5674659" y="3100118"/>
            <a:ext cx="0" cy="139416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Gerade Verbindung mit Pfeil 38"/>
          <p:cNvCxnSpPr/>
          <p:nvPr/>
        </p:nvCxnSpPr>
        <p:spPr bwMode="auto">
          <a:xfrm rot="10800000" flipV="1">
            <a:off x="5679142" y="1504408"/>
            <a:ext cx="0" cy="139416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637300"/>
              </p:ext>
            </p:extLst>
          </p:nvPr>
        </p:nvGraphicFramePr>
        <p:xfrm>
          <a:off x="2413000" y="2703513"/>
          <a:ext cx="2911475" cy="145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15" name="Formel" r:id="rId8" imgW="1879560" imgH="939600" progId="Equation.3">
                  <p:embed/>
                </p:oleObj>
              </mc:Choice>
              <mc:Fallback>
                <p:oleObj name="Formel" r:id="rId8" imgW="1879560" imgH="939600" progId="Equation.3">
                  <p:embed/>
                  <p:pic>
                    <p:nvPicPr>
                      <p:cNvPr id="0" name="Objek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0" y="2703513"/>
                        <a:ext cx="2911475" cy="14525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08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hteck 35"/>
          <p:cNvSpPr/>
          <p:nvPr/>
        </p:nvSpPr>
        <p:spPr>
          <a:xfrm>
            <a:off x="237092" y="3213929"/>
            <a:ext cx="2026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Source conditions</a:t>
            </a:r>
          </a:p>
        </p:txBody>
      </p:sp>
      <p:cxnSp>
        <p:nvCxnSpPr>
          <p:cNvPr id="37" name="Gerade Verbindung 36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0830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0" y="221876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Introduction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27250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/>
          <p:cNvSpPr/>
          <p:nvPr/>
        </p:nvSpPr>
        <p:spPr>
          <a:xfrm>
            <a:off x="0" y="239521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General form of starting vectors</a:t>
            </a:r>
            <a:endParaRPr lang="en-GB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620410" y="955768"/>
            <a:ext cx="8239428" cy="3838817"/>
            <a:chOff x="620410" y="955768"/>
            <a:chExt cx="8239428" cy="3838817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1638" y="3049270"/>
              <a:ext cx="7937" cy="7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29" name="Objek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165321"/>
                </p:ext>
              </p:extLst>
            </p:nvPr>
          </p:nvGraphicFramePr>
          <p:xfrm>
            <a:off x="2647315" y="1186815"/>
            <a:ext cx="3516313" cy="1295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20" name="Formel" r:id="rId4" imgW="2476440" imgH="914400" progId="Equation.3">
                    <p:embed/>
                  </p:oleObj>
                </mc:Choice>
                <mc:Fallback>
                  <p:oleObj name="Formel" r:id="rId4" imgW="2476440" imgH="914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7315" y="1186815"/>
                          <a:ext cx="3516313" cy="12954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50800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Rechteck 31"/>
            <p:cNvSpPr/>
            <p:nvPr/>
          </p:nvSpPr>
          <p:spPr>
            <a:xfrm>
              <a:off x="620410" y="1099512"/>
              <a:ext cx="46391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Two </a:t>
              </a:r>
              <a:r>
                <a:rPr lang="en-GB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independent</a:t>
              </a:r>
              <a:r>
                <a: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 starting vectors at surface</a:t>
              </a:r>
            </a:p>
          </p:txBody>
        </p:sp>
        <p:graphicFrame>
          <p:nvGraphicFramePr>
            <p:cNvPr id="31" name="Objek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2501792"/>
                </p:ext>
              </p:extLst>
            </p:nvPr>
          </p:nvGraphicFramePr>
          <p:xfrm>
            <a:off x="1843088" y="3325495"/>
            <a:ext cx="5592762" cy="1316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21" name="Formel" r:id="rId6" imgW="3873240" imgH="914400" progId="Equation.3">
                    <p:embed/>
                  </p:oleObj>
                </mc:Choice>
                <mc:Fallback>
                  <p:oleObj name="Formel" r:id="rId6" imgW="3873240" imgH="914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3088" y="3325495"/>
                          <a:ext cx="5592762" cy="131603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50800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Rechteck 33"/>
            <p:cNvSpPr/>
            <p:nvPr/>
          </p:nvSpPr>
          <p:spPr>
            <a:xfrm>
              <a:off x="682898" y="4394475"/>
              <a:ext cx="493731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Two </a:t>
              </a:r>
              <a:r>
                <a:rPr lang="en-GB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independent</a:t>
              </a:r>
              <a:r>
                <a: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 starting vectors from bottom</a:t>
              </a:r>
            </a:p>
          </p:txBody>
        </p:sp>
        <p:graphicFrame>
          <p:nvGraphicFramePr>
            <p:cNvPr id="5" name="Objek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5181779"/>
                </p:ext>
              </p:extLst>
            </p:nvPr>
          </p:nvGraphicFramePr>
          <p:xfrm>
            <a:off x="1920875" y="2692083"/>
            <a:ext cx="6938963" cy="479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22" name="Formel" r:id="rId8" imgW="3479760" imgH="241200" progId="Equation.3">
                    <p:embed/>
                  </p:oleObj>
                </mc:Choice>
                <mc:Fallback>
                  <p:oleObj name="Formel" r:id="rId8" imgW="34797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875" y="2692083"/>
                          <a:ext cx="6938963" cy="4794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50800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Rechteck 35"/>
            <p:cNvSpPr/>
            <p:nvPr/>
          </p:nvSpPr>
          <p:spPr>
            <a:xfrm>
              <a:off x="712672" y="2741228"/>
              <a:ext cx="9669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Source:</a:t>
              </a:r>
            </a:p>
          </p:txBody>
        </p:sp>
        <p:cxnSp>
          <p:nvCxnSpPr>
            <p:cNvPr id="37" name="Gerade Verbindung mit Pfeil 36"/>
            <p:cNvCxnSpPr/>
            <p:nvPr/>
          </p:nvCxnSpPr>
          <p:spPr bwMode="auto">
            <a:xfrm flipV="1">
              <a:off x="7762539" y="3222038"/>
              <a:ext cx="0" cy="1394164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mit Pfeil 37"/>
            <p:cNvCxnSpPr/>
            <p:nvPr/>
          </p:nvCxnSpPr>
          <p:spPr bwMode="auto">
            <a:xfrm rot="10800000" flipV="1">
              <a:off x="7767022" y="955768"/>
              <a:ext cx="0" cy="1394164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" name="Gruppieren 3"/>
          <p:cNvGrpSpPr/>
          <p:nvPr/>
        </p:nvGrpSpPr>
        <p:grpSpPr>
          <a:xfrm>
            <a:off x="1935480" y="5053666"/>
            <a:ext cx="6004560" cy="929267"/>
            <a:chOff x="1021080" y="5053666"/>
            <a:chExt cx="6004560" cy="929267"/>
          </a:xfrm>
        </p:grpSpPr>
        <p:sp>
          <p:nvSpPr>
            <p:cNvPr id="2" name="Pfeil nach rechts 1"/>
            <p:cNvSpPr/>
            <p:nvPr/>
          </p:nvSpPr>
          <p:spPr bwMode="auto">
            <a:xfrm>
              <a:off x="1021080" y="5394960"/>
              <a:ext cx="960120" cy="259080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96" charset="-128"/>
              </a:endParaRPr>
            </a:p>
          </p:txBody>
        </p:sp>
        <p:graphicFrame>
          <p:nvGraphicFramePr>
            <p:cNvPr id="3" name="Objek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45921"/>
                </p:ext>
              </p:extLst>
            </p:nvPr>
          </p:nvGraphicFramePr>
          <p:xfrm>
            <a:off x="2221919" y="5053666"/>
            <a:ext cx="4803721" cy="929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23" name="Formel" r:id="rId10" imgW="2489040" imgH="482400" progId="Equation.3">
                    <p:embed/>
                  </p:oleObj>
                </mc:Choice>
                <mc:Fallback>
                  <p:oleObj name="Formel" r:id="rId10" imgW="2489040" imgH="482400" progId="Equation.3">
                    <p:embed/>
                    <p:pic>
                      <p:nvPicPr>
                        <p:cNvPr id="0" name="Objek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1919" y="5053666"/>
                          <a:ext cx="4803721" cy="92926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50800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Abgerundetes Rechteck 6"/>
          <p:cNvSpPr/>
          <p:nvPr/>
        </p:nvSpPr>
        <p:spPr bwMode="auto">
          <a:xfrm>
            <a:off x="487680" y="807720"/>
            <a:ext cx="8412480" cy="414528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cxnSp>
        <p:nvCxnSpPr>
          <p:cNvPr id="17" name="Gerade Verbindung 16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434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/>
          <p:cNvSpPr/>
          <p:nvPr/>
        </p:nvSpPr>
        <p:spPr>
          <a:xfrm>
            <a:off x="0" y="239521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Idea of </a:t>
            </a:r>
            <a:r>
              <a:rPr lang="en-GB" dirty="0" err="1" smtClean="0"/>
              <a:t>orthonormalized</a:t>
            </a:r>
            <a:r>
              <a:rPr lang="en-GB" dirty="0" smtClean="0"/>
              <a:t> propagator algorithm</a:t>
            </a:r>
            <a:endParaRPr lang="en-GB" dirty="0"/>
          </a:p>
        </p:txBody>
      </p:sp>
      <p:sp>
        <p:nvSpPr>
          <p:cNvPr id="39" name="Rechteck 38"/>
          <p:cNvSpPr/>
          <p:nvPr/>
        </p:nvSpPr>
        <p:spPr>
          <a:xfrm>
            <a:off x="955956" y="1659969"/>
            <a:ext cx="7639404" cy="304698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Scale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the two starting vectors to avoid possible numerical overflow during propagation through a homogeneous layer</a:t>
            </a:r>
          </a:p>
          <a:p>
            <a:pPr>
              <a:defRPr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 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normalization</a:t>
            </a:r>
          </a:p>
          <a:p>
            <a:pPr>
              <a:defRPr/>
            </a:pP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  <a:sym typeface="Symbol" pitchFamily="18" charset="2"/>
            </a:endParaRPr>
          </a:p>
          <a:p>
            <a:pPr>
              <a:defRPr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Choose or reconstruct the two starting vectors to avoid any operation between the incident P and SV waves during propagation through a homogeneous layer</a:t>
            </a:r>
          </a:p>
          <a:p>
            <a:pPr>
              <a:defRPr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 </a:t>
            </a:r>
            <a:r>
              <a:rPr lang="en-GB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orthogonalization</a:t>
            </a:r>
            <a:endParaRPr lang="en-GB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/>
            </a:endParaRPr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814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/>
          <p:cNvSpPr/>
          <p:nvPr/>
        </p:nvSpPr>
        <p:spPr>
          <a:xfrm>
            <a:off x="0" y="239521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Technical details of </a:t>
            </a:r>
            <a:r>
              <a:rPr lang="en-GB" dirty="0" err="1" smtClean="0"/>
              <a:t>orthonormalization</a:t>
            </a:r>
            <a:endParaRPr lang="en-GB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586334"/>
              </p:ext>
            </p:extLst>
          </p:nvPr>
        </p:nvGraphicFramePr>
        <p:xfrm>
          <a:off x="349250" y="944563"/>
          <a:ext cx="8435975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17" name="Formel" r:id="rId3" imgW="5397480" imgH="3162240" progId="Equation.3">
                  <p:embed/>
                </p:oleObj>
              </mc:Choice>
              <mc:Fallback>
                <p:oleObj name="Formel" r:id="rId3" imgW="5397480" imgH="3162240" progId="Equation.3">
                  <p:embed/>
                  <p:pic>
                    <p:nvPicPr>
                      <p:cNvPr id="0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944563"/>
                        <a:ext cx="8435975" cy="4953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178841"/>
              </p:ext>
            </p:extLst>
          </p:nvPr>
        </p:nvGraphicFramePr>
        <p:xfrm>
          <a:off x="5340350" y="3443923"/>
          <a:ext cx="2817813" cy="138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18" name="Formel" r:id="rId5" imgW="1866600" imgH="914400" progId="Equation.3">
                  <p:embed/>
                </p:oleObj>
              </mc:Choice>
              <mc:Fallback>
                <p:oleObj name="Formel" r:id="rId5" imgW="1866600" imgH="914400" progId="Equation.3">
                  <p:embed/>
                  <p:pic>
                    <p:nvPicPr>
                      <p:cNvPr id="0" name="Objek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0350" y="3443923"/>
                        <a:ext cx="2817813" cy="13827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uppieren 5"/>
          <p:cNvGrpSpPr/>
          <p:nvPr/>
        </p:nvGrpSpPr>
        <p:grpSpPr>
          <a:xfrm>
            <a:off x="4998720" y="4755946"/>
            <a:ext cx="2514600" cy="1202894"/>
            <a:chOff x="5090160" y="4908346"/>
            <a:chExt cx="2514600" cy="1202894"/>
          </a:xfrm>
        </p:grpSpPr>
        <p:sp>
          <p:nvSpPr>
            <p:cNvPr id="7" name="Textfeld 6"/>
            <p:cNvSpPr txBox="1"/>
            <p:nvPr/>
          </p:nvSpPr>
          <p:spPr>
            <a:xfrm>
              <a:off x="5090160" y="4908346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upward propagation,</a:t>
              </a:r>
            </a:p>
          </p:txBody>
        </p:sp>
        <p:graphicFrame>
          <p:nvGraphicFramePr>
            <p:cNvPr id="8" name="Objek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6886086"/>
                </p:ext>
              </p:extLst>
            </p:nvPr>
          </p:nvGraphicFramePr>
          <p:xfrm>
            <a:off x="5295900" y="5251450"/>
            <a:ext cx="1862138" cy="836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19" name="Formel" r:id="rId7" imgW="1130040" imgH="507960" progId="Equation.3">
                    <p:embed/>
                  </p:oleObj>
                </mc:Choice>
                <mc:Fallback>
                  <p:oleObj name="Formel" r:id="rId7" imgW="1130040" imgH="50796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295900" y="5251450"/>
                          <a:ext cx="1862138" cy="8366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hteck 8"/>
            <p:cNvSpPr/>
            <p:nvPr/>
          </p:nvSpPr>
          <p:spPr bwMode="auto">
            <a:xfrm>
              <a:off x="5090160" y="4908346"/>
              <a:ext cx="2407920" cy="1202894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96" charset="-128"/>
              </a:endParaRPr>
            </a:p>
          </p:txBody>
        </p:sp>
      </p:grpSp>
      <p:cxnSp>
        <p:nvCxnSpPr>
          <p:cNvPr id="10" name="Gerade Verbindung 9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0284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/>
          <p:cNvSpPr/>
          <p:nvPr/>
        </p:nvSpPr>
        <p:spPr>
          <a:xfrm>
            <a:off x="0" y="239521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err="1" smtClean="0"/>
              <a:t>Orthonormalized</a:t>
            </a:r>
            <a:r>
              <a:rPr lang="en-GB" dirty="0" smtClean="0"/>
              <a:t> propagator algorithm for a stack of layers</a:t>
            </a:r>
            <a:endParaRPr lang="en-GB" dirty="0"/>
          </a:p>
        </p:txBody>
      </p:sp>
      <p:cxnSp>
        <p:nvCxnSpPr>
          <p:cNvPr id="6" name="Gerade Verbindung 5"/>
          <p:cNvCxnSpPr/>
          <p:nvPr/>
        </p:nvCxnSpPr>
        <p:spPr bwMode="auto">
          <a:xfrm>
            <a:off x="624840" y="2189173"/>
            <a:ext cx="140918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822960" y="1727508"/>
                <a:ext cx="9977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/>
                        </a:rPr>
                        <m:t>𝒀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1727508"/>
                <a:ext cx="997709" cy="461665"/>
              </a:xfrm>
              <a:prstGeom prst="rect">
                <a:avLst/>
              </a:prstGeom>
              <a:blipFill rotWithShape="1"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9"/>
          <p:cNvCxnSpPr/>
          <p:nvPr/>
        </p:nvCxnSpPr>
        <p:spPr bwMode="auto">
          <a:xfrm>
            <a:off x="2669854" y="2189172"/>
            <a:ext cx="1752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/>
              <p:cNvSpPr/>
              <p:nvPr/>
            </p:nvSpPr>
            <p:spPr>
              <a:xfrm>
                <a:off x="2669854" y="1727507"/>
                <a:ext cx="18716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/>
                        </a:rPr>
                        <m:t>𝒀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i="1" smtClean="0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𝑅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htec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854" y="1727507"/>
                <a:ext cx="1871666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 Verbindung 11"/>
          <p:cNvCxnSpPr/>
          <p:nvPr/>
        </p:nvCxnSpPr>
        <p:spPr bwMode="auto">
          <a:xfrm>
            <a:off x="2669854" y="3225492"/>
            <a:ext cx="1752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Pfeil nach unten 8"/>
          <p:cNvSpPr/>
          <p:nvPr/>
        </p:nvSpPr>
        <p:spPr bwMode="auto">
          <a:xfrm>
            <a:off x="6744162" y="3347413"/>
            <a:ext cx="222407" cy="47244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/>
              <p:cNvSpPr/>
              <p:nvPr/>
            </p:nvSpPr>
            <p:spPr>
              <a:xfrm>
                <a:off x="3132788" y="2766060"/>
                <a:ext cx="9977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/>
                        </a:rPr>
                        <m:t>𝒀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hteck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788" y="2766060"/>
                <a:ext cx="997709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/>
              <p:cNvSpPr/>
              <p:nvPr/>
            </p:nvSpPr>
            <p:spPr>
              <a:xfrm>
                <a:off x="5915974" y="2763827"/>
                <a:ext cx="18787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/>
                        </a:rPr>
                        <m:t>𝒀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i="1" smtClean="0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𝑅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hteck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974" y="2763827"/>
                <a:ext cx="1878784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feil nach rechts 13"/>
          <p:cNvSpPr/>
          <p:nvPr/>
        </p:nvSpPr>
        <p:spPr bwMode="auto">
          <a:xfrm>
            <a:off x="2057400" y="1866900"/>
            <a:ext cx="521014" cy="230832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cxnSp>
        <p:nvCxnSpPr>
          <p:cNvPr id="18" name="Gerade Verbindung 17"/>
          <p:cNvCxnSpPr/>
          <p:nvPr/>
        </p:nvCxnSpPr>
        <p:spPr bwMode="auto">
          <a:xfrm>
            <a:off x="5076364" y="2189171"/>
            <a:ext cx="268079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/>
              <p:cNvSpPr/>
              <p:nvPr/>
            </p:nvSpPr>
            <p:spPr>
              <a:xfrm>
                <a:off x="5000164" y="1727506"/>
                <a:ext cx="28179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>
                          <a:latin typeface="Cambria Math"/>
                        </a:rPr>
                        <m:t>𝒀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  <a:ea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  <a:ea typeface="Cambria Math"/>
                            </a:rPr>
                            <m:t>𝑅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𝑅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Rechteck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164" y="1727506"/>
                <a:ext cx="2817956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20"/>
          <p:cNvCxnSpPr/>
          <p:nvPr/>
        </p:nvCxnSpPr>
        <p:spPr bwMode="auto">
          <a:xfrm>
            <a:off x="5076364" y="3225491"/>
            <a:ext cx="268079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Pfeil nach rechts 21"/>
          <p:cNvSpPr/>
          <p:nvPr/>
        </p:nvSpPr>
        <p:spPr bwMode="auto">
          <a:xfrm>
            <a:off x="4513894" y="1903884"/>
            <a:ext cx="521014" cy="230832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sp>
        <p:nvSpPr>
          <p:cNvPr id="23" name="Pfeil nach rechts 22"/>
          <p:cNvSpPr/>
          <p:nvPr/>
        </p:nvSpPr>
        <p:spPr bwMode="auto">
          <a:xfrm>
            <a:off x="4513894" y="2879243"/>
            <a:ext cx="521014" cy="230832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sp>
        <p:nvSpPr>
          <p:cNvPr id="24" name="Pfeil nach rechts 23"/>
          <p:cNvSpPr/>
          <p:nvPr/>
        </p:nvSpPr>
        <p:spPr bwMode="auto">
          <a:xfrm>
            <a:off x="7851454" y="2879243"/>
            <a:ext cx="521014" cy="230832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sp>
        <p:nvSpPr>
          <p:cNvPr id="25" name="Pfeil nach unten 24"/>
          <p:cNvSpPr/>
          <p:nvPr/>
        </p:nvSpPr>
        <p:spPr bwMode="auto">
          <a:xfrm>
            <a:off x="3535680" y="2356813"/>
            <a:ext cx="222407" cy="47244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7883378" y="1903884"/>
            <a:ext cx="521014" cy="230832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cxnSp>
        <p:nvCxnSpPr>
          <p:cNvPr id="27" name="Gerade Verbindung 26"/>
          <p:cNvCxnSpPr/>
          <p:nvPr/>
        </p:nvCxnSpPr>
        <p:spPr bwMode="auto">
          <a:xfrm>
            <a:off x="5076364" y="4231333"/>
            <a:ext cx="268079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27"/>
              <p:cNvSpPr/>
              <p:nvPr/>
            </p:nvSpPr>
            <p:spPr>
              <a:xfrm>
                <a:off x="6356511" y="3754428"/>
                <a:ext cx="9977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/>
                        </a:rPr>
                        <m:t>𝒀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Rechtec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511" y="3754428"/>
                <a:ext cx="997709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Pfeil nach rechts 28"/>
          <p:cNvSpPr/>
          <p:nvPr/>
        </p:nvSpPr>
        <p:spPr bwMode="auto">
          <a:xfrm>
            <a:off x="7807178" y="3869844"/>
            <a:ext cx="521014" cy="230832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2362200" y="4985322"/>
            <a:ext cx="4381961" cy="8309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imultaneous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orthonormalization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all past interface vectors!</a:t>
            </a:r>
          </a:p>
        </p:txBody>
      </p:sp>
      <p:cxnSp>
        <p:nvCxnSpPr>
          <p:cNvPr id="32" name="Gerade Verbindung 31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5389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43753" y="2111188"/>
            <a:ext cx="84044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00">
              <a:spcBef>
                <a:spcPts val="500"/>
              </a:spcBef>
            </a:pPr>
            <a:r>
              <a:rPr lang="en-GB" sz="3200" b="1" dirty="0" smtClean="0"/>
              <a:t>Numerical </a:t>
            </a:r>
            <a:r>
              <a:rPr lang="en-GB" sz="3200" b="1" dirty="0"/>
              <a:t>problems and solutions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Loss-of-precision problem and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orthonormalization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of Haskell propagator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/>
              <a:t>Time-domain aliasing and </a:t>
            </a:r>
            <a:r>
              <a:rPr lang="en-GB" dirty="0" smtClean="0"/>
              <a:t>Laplace transform </a:t>
            </a:r>
            <a:r>
              <a:rPr lang="en-GB" dirty="0"/>
              <a:t>instead of Fourier transform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Space-domain aliasing and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the differential transform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  <a:p>
            <a:pPr marL="720000" indent="-342900">
              <a:buFont typeface="Courier New" panose="02070309020205020404" pitchFamily="49" charset="0"/>
              <a:buChar char="o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980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/>
              <a:t>S</a:t>
            </a:r>
            <a:r>
              <a:rPr lang="en-GB" dirty="0" smtClean="0"/>
              <a:t>ampling rule of discrete Fourier transform </a:t>
            </a:r>
            <a:endParaRPr lang="en-GB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959652"/>
              </p:ext>
            </p:extLst>
          </p:nvPr>
        </p:nvGraphicFramePr>
        <p:xfrm>
          <a:off x="2836022" y="976032"/>
          <a:ext cx="3119438" cy="1767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86" name="Formel" r:id="rId3" imgW="1523880" imgH="863280" progId="Equation.3">
                  <p:embed/>
                </p:oleObj>
              </mc:Choice>
              <mc:Fallback>
                <p:oleObj name="Formel" r:id="rId3" imgW="1523880" imgH="863280" progId="Equation.3">
                  <p:embed/>
                  <p:pic>
                    <p:nvPicPr>
                      <p:cNvPr id="0" name="Objek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022" y="976032"/>
                        <a:ext cx="3119438" cy="17679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701" name="Picture 5" descr="http://media2.picsearch.com/is?Zujt0_vkCHk7i0E1iK-pZzBZ6fmfTj6RMIVxXTOZ4Dc&amp;height=2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89" y="2967328"/>
            <a:ext cx="4199918" cy="311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/>
          <p:cNvGrpSpPr/>
          <p:nvPr/>
        </p:nvGrpSpPr>
        <p:grpSpPr>
          <a:xfrm>
            <a:off x="472061" y="2967328"/>
            <a:ext cx="4167466" cy="3014222"/>
            <a:chOff x="472061" y="2967328"/>
            <a:chExt cx="4167466" cy="3014222"/>
          </a:xfrm>
        </p:grpSpPr>
        <p:sp>
          <p:nvSpPr>
            <p:cNvPr id="5" name="Rechteck 4"/>
            <p:cNvSpPr/>
            <p:nvPr/>
          </p:nvSpPr>
          <p:spPr>
            <a:xfrm>
              <a:off x="637907" y="2967328"/>
              <a:ext cx="28507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dirty="0" smtClean="0"/>
                <a:t>FFT:</a:t>
              </a:r>
              <a:endParaRPr lang="en-GB" dirty="0"/>
            </a:p>
          </p:txBody>
        </p:sp>
        <p:graphicFrame>
          <p:nvGraphicFramePr>
            <p:cNvPr id="4" name="Objek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1068298"/>
                </p:ext>
              </p:extLst>
            </p:nvPr>
          </p:nvGraphicFramePr>
          <p:xfrm>
            <a:off x="578702" y="3543300"/>
            <a:ext cx="4060825" cy="1658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87" name="Formel" r:id="rId6" imgW="1307880" imgH="533160" progId="Equation.3">
                    <p:embed/>
                  </p:oleObj>
                </mc:Choice>
                <mc:Fallback>
                  <p:oleObj name="Formel" r:id="rId6" imgW="1307880" imgH="533160" progId="Equation.3">
                    <p:embed/>
                    <p:pic>
                      <p:nvPicPr>
                        <p:cNvPr id="0" name="Objek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702" y="3543300"/>
                          <a:ext cx="4060825" cy="1658938"/>
                        </a:xfrm>
                        <a:prstGeom prst="rect">
                          <a:avLst/>
                        </a:prstGeom>
                        <a:noFill/>
                        <a:ln w="63500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hteck 8"/>
            <p:cNvSpPr/>
            <p:nvPr/>
          </p:nvSpPr>
          <p:spPr>
            <a:xfrm>
              <a:off x="472061" y="5519885"/>
              <a:ext cx="30166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 See Nyquist theorem</a:t>
              </a:r>
              <a:r>
                <a: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lang="en-GB" dirty="0" smtClean="0"/>
                <a:t> </a:t>
              </a:r>
              <a:endParaRPr lang="en-GB" dirty="0"/>
            </a:p>
          </p:txBody>
        </p:sp>
      </p:grpSp>
      <p:cxnSp>
        <p:nvCxnSpPr>
          <p:cNvPr id="8" name="Gerade Verbindung 7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7839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Time-domain aliasing in synthetic seismograms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/>
              <p:cNvSpPr/>
              <p:nvPr/>
            </p:nvSpPr>
            <p:spPr>
              <a:xfrm>
                <a:off x="1447799" y="1506385"/>
                <a:ext cx="671456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Inverse FFT:</a:t>
                </a:r>
              </a:p>
              <a:p>
                <a:pPr>
                  <a:defRPr/>
                </a:pPr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endParaRPr>
              </a:p>
              <a:p>
                <a:pPr>
                  <a:defRPr/>
                </a:pP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Signals outside the time window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  <a:cs typeface="Times New Roman" panose="02020603050405020304" pitchFamily="18" charset="0"/>
                        <a:sym typeface="Symbol"/>
                      </a:rPr>
                      <m:t>𝑇</m:t>
                    </m:r>
                    <m:r>
                      <a:rPr lang="en-GB" i="1" smtClean="0">
                        <a:latin typeface="Cambria Math"/>
                        <a:cs typeface="Times New Roman" panose="02020603050405020304" pitchFamily="18" charset="0"/>
                        <a:sym typeface="Symbol"/>
                      </a:rPr>
                      <m:t>=</m:t>
                    </m:r>
                    <m:r>
                      <a:rPr lang="de-DE" b="0" i="1" smtClean="0">
                        <a:latin typeface="Cambria Math"/>
                        <a:cs typeface="Times New Roman" panose="02020603050405020304" pitchFamily="18" charset="0"/>
                        <a:sym typeface="Symbol"/>
                      </a:rPr>
                      <m:t>1/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Symbol"/>
                      </a:rPr>
                      <m:t>Δ</m:t>
                    </m:r>
                    <m:r>
                      <a:rPr lang="de-DE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Symbol"/>
                      </a:rPr>
                      <m:t>𝑓</m:t>
                    </m:r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will be convolved into the window 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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time-domain aliasing.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hteck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99" y="1506385"/>
                <a:ext cx="6714566" cy="1569660"/>
              </a:xfrm>
              <a:prstGeom prst="rect">
                <a:avLst/>
              </a:prstGeom>
              <a:blipFill rotWithShape="1">
                <a:blip r:embed="rId2"/>
                <a:stretch>
                  <a:fillRect l="-1361" t="-3101" b="-7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6394" y="3190558"/>
            <a:ext cx="4142729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60"/>
          <p:cNvSpPr>
            <a:spLocks noChangeShapeType="1"/>
          </p:cNvSpPr>
          <p:nvPr/>
        </p:nvSpPr>
        <p:spPr bwMode="auto">
          <a:xfrm rot="19800000" flipV="1">
            <a:off x="1640046" y="4802267"/>
            <a:ext cx="527247" cy="15948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1" name="Grafik 64" descr="Bild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278" y="4753088"/>
            <a:ext cx="2414146" cy="1079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uppieren 21"/>
          <p:cNvGrpSpPr/>
          <p:nvPr/>
        </p:nvGrpSpPr>
        <p:grpSpPr>
          <a:xfrm>
            <a:off x="1722438" y="4297680"/>
            <a:ext cx="2276986" cy="461665"/>
            <a:chOff x="2575878" y="3703320"/>
            <a:chExt cx="2276986" cy="461665"/>
          </a:xfrm>
        </p:grpSpPr>
        <p:cxnSp>
          <p:nvCxnSpPr>
            <p:cNvPr id="16" name="Gerade Verbindung 15"/>
            <p:cNvCxnSpPr/>
            <p:nvPr/>
          </p:nvCxnSpPr>
          <p:spPr bwMode="auto">
            <a:xfrm>
              <a:off x="2575878" y="3951864"/>
              <a:ext cx="2276986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feld 18"/>
            <p:cNvSpPr txBox="1"/>
            <p:nvPr/>
          </p:nvSpPr>
          <p:spPr>
            <a:xfrm>
              <a:off x="3489960" y="3703320"/>
              <a:ext cx="372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</a:t>
              </a:r>
              <a:endParaRPr lang="en-GB" dirty="0"/>
            </a:p>
          </p:txBody>
        </p:sp>
      </p:grpSp>
      <p:cxnSp>
        <p:nvCxnSpPr>
          <p:cNvPr id="13" name="Gerade Verbindung 12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3209365" y="1156352"/>
                <a:ext cx="3721147" cy="1130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GB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=−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de-DE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de-DE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𝑓𝑡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i="1"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de-DE" i="1">
                          <a:latin typeface="Cambria Math"/>
                          <a:ea typeface="Cambria Math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365" y="1156352"/>
                <a:ext cx="3721147" cy="113082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617221" y="4472942"/>
                <a:ext cx="4260822" cy="151233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de-DE" sz="1600" i="1">
                                <a:latin typeface="Cambria Math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</m:e>
                          <m:e>
                            <m:r>
                              <a:rPr lang="de-DE" sz="1600" b="0" i="1" smtClean="0">
                                <a:latin typeface="Cambria Math"/>
                              </a:rPr>
                              <m:t>=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de-DE" sz="1600" i="1"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=−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𝑁</m:t>
                                </m:r>
                              </m:sub>
                              <m:sup>
                                <m:r>
                                  <a:rPr lang="de-DE" sz="1600" i="1">
                                    <a:latin typeface="Cambria Math"/>
                                  </a:rPr>
                                  <m:t>𝑁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6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de-DE" sz="16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de-DE" sz="1600" i="1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600" i="1">
                                            <a:latin typeface="Cambria Math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de-DE" sz="16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i="1">
                                            <a:latin typeface="Cambria Math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de-DE" sz="16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de-DE" sz="16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de-DE" sz="1600" i="1">
                                            <a:latin typeface="Cambria Math"/>
                                            <a:ea typeface="Cambria Math"/>
                                          </a:rPr>
                                          <m:t>𝜋</m:t>
                                        </m:r>
                                        <m:r>
                                          <a:rPr lang="de-DE" sz="16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l-GR" sz="1600" i="1">
                                            <a:latin typeface="Cambria Math"/>
                                            <a:ea typeface="Cambria Math"/>
                                          </a:rPr>
                                          <m:t>Δ</m:t>
                                        </m:r>
                                        <m:r>
                                          <a:rPr lang="de-DE" sz="1600" i="1">
                                            <a:latin typeface="Cambria Math"/>
                                            <a:ea typeface="Cambria Math"/>
                                          </a:rPr>
                                          <m:t>𝑓𝑇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  <m:sSup>
                              <m:sSup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de-DE" sz="1600" i="1"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600" i="1">
                                    <a:latin typeface="Cambria Math"/>
                                    <a:ea typeface="Cambria Math"/>
                                  </a:rPr>
                                  <m:t>Δ</m:t>
                                </m:r>
                                <m:r>
                                  <a:rPr lang="de-DE" sz="1600" i="1">
                                    <a:latin typeface="Cambria Math"/>
                                    <a:ea typeface="Cambria Math"/>
                                  </a:rPr>
                                  <m:t>𝑓𝑡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/>
                                <a:ea typeface="Cambria Math"/>
                              </a:rPr>
                              <m:t>Δ</m:t>
                            </m:r>
                            <m:r>
                              <a:rPr lang="de-DE" sz="1600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</m:e>
                        </m:mr>
                        <m:mr>
                          <m:e>
                            <m:r>
                              <a:rPr lang="de-DE" sz="1600" b="0" i="1" smtClean="0">
                                <a:latin typeface="Cambria Math"/>
                              </a:rPr>
                              <m:t> </m:t>
                            </m:r>
                          </m:e>
                          <m:e>
                            <m:r>
                              <a:rPr lang="de-DE" sz="1600" b="0" i="1" smtClean="0">
                                <a:latin typeface="Cambria Math"/>
                              </a:rPr>
                              <m:t>=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de-DE" sz="1600" i="1"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=−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𝑁</m:t>
                                </m:r>
                              </m:sub>
                              <m:sup>
                                <m:r>
                                  <a:rPr lang="de-DE" sz="1600" i="1">
                                    <a:latin typeface="Cambria Math"/>
                                  </a:rPr>
                                  <m:t>𝑁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6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de-DE" sz="16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de-DE" sz="1600" i="1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600" i="1">
                                            <a:latin typeface="Cambria Math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de-DE" sz="16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  <m:sSup>
                              <m:sSup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de-DE" sz="1600" i="1"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  <m:r>
                                  <a:rPr lang="de-DE" sz="1600" i="1">
                                    <a:latin typeface="Cambria Math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600" i="1">
                                    <a:latin typeface="Cambria Math"/>
                                    <a:ea typeface="Cambria Math"/>
                                  </a:rPr>
                                  <m:t>Δ</m:t>
                                </m:r>
                                <m:r>
                                  <a:rPr lang="de-DE" sz="1600" i="1">
                                    <a:latin typeface="Cambria Math"/>
                                    <a:ea typeface="Cambria Math"/>
                                  </a:rPr>
                                  <m:t>𝑓𝑡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/>
                                <a:ea typeface="Cambria Math"/>
                              </a:rPr>
                              <m:t>Δ</m:t>
                            </m:r>
                            <m:r>
                              <a:rPr lang="de-DE" sz="1600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                   </m:t>
                            </m:r>
                          </m:e>
                        </m:mr>
                      </m:m>
                    </m:oMath>
                  </m:oMathPara>
                </a14:m>
                <a:endParaRPr lang="de-DE" sz="160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221" y="4472942"/>
                <a:ext cx="4260822" cy="151233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39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Anti time-domain aliasing</a:t>
            </a:r>
            <a:endParaRPr lang="en-GB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492902"/>
              </p:ext>
            </p:extLst>
          </p:nvPr>
        </p:nvGraphicFramePr>
        <p:xfrm>
          <a:off x="2162174" y="1265555"/>
          <a:ext cx="4819650" cy="138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17" name="Formel" r:id="rId3" imgW="2831760" imgH="812520" progId="Equation.3">
                  <p:embed/>
                </p:oleObj>
              </mc:Choice>
              <mc:Fallback>
                <p:oleObj name="Formel" r:id="rId3" imgW="2831760" imgH="812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174" y="1265555"/>
                        <a:ext cx="4819650" cy="13827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eck 15"/>
          <p:cNvSpPr/>
          <p:nvPr/>
        </p:nvSpPr>
        <p:spPr>
          <a:xfrm>
            <a:off x="1379218" y="5060108"/>
            <a:ext cx="63855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Symbol"/>
              <a:buChar char="Þ"/>
              <a:defRPr/>
            </a:pPr>
            <a:r>
              <a:rPr lang="en-GB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The aliasing phase is suppressed by factor e</a:t>
            </a:r>
            <a:r>
              <a:rPr lang="en-GB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-T</a:t>
            </a:r>
            <a:r>
              <a:rPr lang="en-GB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dirty="0"/>
          </a:p>
          <a:p>
            <a:pPr>
              <a:defRPr/>
            </a:pPr>
            <a:r>
              <a:rPr lang="en-GB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    (Choose  not necessarily too large!)</a:t>
            </a:r>
            <a:endParaRPr lang="en-GB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1908749" y="3055620"/>
            <a:ext cx="5496939" cy="1603778"/>
            <a:chOff x="1908749" y="3055620"/>
            <a:chExt cx="5496939" cy="1603778"/>
          </a:xfrm>
        </p:grpSpPr>
        <p:sp>
          <p:nvSpPr>
            <p:cNvPr id="22" name="Line 60"/>
            <p:cNvSpPr>
              <a:spLocks noChangeShapeType="1"/>
            </p:cNvSpPr>
            <p:nvPr/>
          </p:nvSpPr>
          <p:spPr bwMode="auto">
            <a:xfrm rot="19800000" flipV="1">
              <a:off x="4965663" y="4512706"/>
              <a:ext cx="527247" cy="1594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23" name="Grafik 6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13117" y="3579607"/>
              <a:ext cx="2409702" cy="1079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Grafik 64" descr="Bild2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8749" y="3579607"/>
              <a:ext cx="2414146" cy="1079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6" name="Objek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3631587"/>
                </p:ext>
              </p:extLst>
            </p:nvPr>
          </p:nvGraphicFramePr>
          <p:xfrm>
            <a:off x="2117600" y="3055620"/>
            <a:ext cx="1951990" cy="4038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18" name="Formel" r:id="rId7" imgW="1104840" imgH="228600" progId="Equation.3">
                    <p:embed/>
                  </p:oleObj>
                </mc:Choice>
                <mc:Fallback>
                  <p:oleObj name="Formel" r:id="rId7" imgW="110484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117600" y="3055620"/>
                          <a:ext cx="1951990" cy="40386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k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69761606"/>
                </p:ext>
              </p:extLst>
            </p:nvPr>
          </p:nvGraphicFramePr>
          <p:xfrm>
            <a:off x="4757738" y="3055938"/>
            <a:ext cx="2647950" cy="403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19" name="Formel" r:id="rId9" imgW="1498320" imgH="228600" progId="Equation.3">
                    <p:embed/>
                  </p:oleObj>
                </mc:Choice>
                <mc:Fallback>
                  <p:oleObj name="Formel" r:id="rId9" imgW="1498320" imgH="228600" progId="Equation.3">
                    <p:embed/>
                    <p:pic>
                      <p:nvPicPr>
                        <p:cNvPr id="0" name="Objek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7738" y="3055938"/>
                          <a:ext cx="2647950" cy="403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1" name="Gerade Verbindung 10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4014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43753" y="2111188"/>
            <a:ext cx="84044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00">
              <a:spcBef>
                <a:spcPts val="500"/>
              </a:spcBef>
            </a:pPr>
            <a:r>
              <a:rPr lang="en-GB" sz="3200" b="1" dirty="0" smtClean="0"/>
              <a:t>Numerical </a:t>
            </a:r>
            <a:r>
              <a:rPr lang="en-GB" sz="3200" b="1" dirty="0"/>
              <a:t>problems and solutions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Loss-of-precision problem and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orthonormalization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of Haskell propagator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Time-domain aliasing and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Laplace transform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instead of Fourier transform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/>
              <a:t>Space-domain aliasing and </a:t>
            </a:r>
            <a:r>
              <a:rPr lang="en-GB" dirty="0" smtClean="0"/>
              <a:t>the differential </a:t>
            </a:r>
            <a:r>
              <a:rPr lang="en-GB" dirty="0"/>
              <a:t>transform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546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Equidistant </a:t>
            </a:r>
            <a:r>
              <a:rPr lang="en-GB" dirty="0"/>
              <a:t>k</a:t>
            </a:r>
            <a:r>
              <a:rPr lang="en-GB" dirty="0" smtClean="0"/>
              <a:t> sampling vs. equidistant s sampling </a:t>
            </a:r>
            <a:endParaRPr lang="en-GB" dirty="0"/>
          </a:p>
        </p:txBody>
      </p:sp>
      <p:grpSp>
        <p:nvGrpSpPr>
          <p:cNvPr id="12" name="Gruppieren 11"/>
          <p:cNvGrpSpPr/>
          <p:nvPr/>
        </p:nvGrpSpPr>
        <p:grpSpPr>
          <a:xfrm>
            <a:off x="1247775" y="1269683"/>
            <a:ext cx="6648450" cy="4257675"/>
            <a:chOff x="1247775" y="1665923"/>
            <a:chExt cx="6648450" cy="4257675"/>
          </a:xfrm>
        </p:grpSpPr>
        <p:pic>
          <p:nvPicPr>
            <p:cNvPr id="358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775" y="1665923"/>
              <a:ext cx="6648450" cy="425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Gruppieren 10"/>
            <p:cNvGrpSpPr/>
            <p:nvPr/>
          </p:nvGrpSpPr>
          <p:grpSpPr>
            <a:xfrm>
              <a:off x="1404938" y="3930938"/>
              <a:ext cx="2524125" cy="1941225"/>
              <a:chOff x="1404938" y="3930938"/>
              <a:chExt cx="2524125" cy="1941225"/>
            </a:xfrm>
          </p:grpSpPr>
          <p:pic>
            <p:nvPicPr>
              <p:cNvPr id="35843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4938" y="3986213"/>
                <a:ext cx="2524125" cy="1885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Rechteck 3"/>
              <p:cNvSpPr/>
              <p:nvPr/>
            </p:nvSpPr>
            <p:spPr bwMode="auto">
              <a:xfrm>
                <a:off x="3406140" y="5621655"/>
                <a:ext cx="99502" cy="11620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96" charset="-128"/>
                </a:endParaRPr>
              </a:p>
            </p:txBody>
          </p:sp>
          <p:sp>
            <p:nvSpPr>
              <p:cNvPr id="3" name="Textfeld 2"/>
              <p:cNvSpPr txBox="1"/>
              <p:nvPr/>
            </p:nvSpPr>
            <p:spPr>
              <a:xfrm>
                <a:off x="3163984" y="5548877"/>
                <a:ext cx="5838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S=k/</a:t>
                </a:r>
                <a:r>
                  <a:rPr lang="en-GB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</a:t>
                </a:r>
                <a:endParaRPr lang="en-GB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Rechteck 4"/>
              <p:cNvSpPr/>
              <p:nvPr/>
            </p:nvSpPr>
            <p:spPr bwMode="auto">
              <a:xfrm>
                <a:off x="3135630" y="4733925"/>
                <a:ext cx="200025" cy="9906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96" charset="-128"/>
                </a:endParaRPr>
              </a:p>
            </p:txBody>
          </p:sp>
          <p:sp>
            <p:nvSpPr>
              <p:cNvPr id="8" name="Rechteck 7"/>
              <p:cNvSpPr/>
              <p:nvPr/>
            </p:nvSpPr>
            <p:spPr bwMode="auto">
              <a:xfrm>
                <a:off x="2737485" y="4396740"/>
                <a:ext cx="173355" cy="9906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96" charset="-128"/>
                </a:endParaRPr>
              </a:p>
            </p:txBody>
          </p:sp>
          <p:sp>
            <p:nvSpPr>
              <p:cNvPr id="6" name="Textfeld 5"/>
              <p:cNvSpPr txBox="1"/>
              <p:nvPr/>
            </p:nvSpPr>
            <p:spPr>
              <a:xfrm>
                <a:off x="3036570" y="4635430"/>
                <a:ext cx="3850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</a:t>
                </a:r>
                <a:r>
                  <a:rPr lang="en-GB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</a:t>
                </a:r>
                <a:endParaRPr lang="en-GB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feld 9"/>
              <p:cNvSpPr txBox="1"/>
              <p:nvPr/>
            </p:nvSpPr>
            <p:spPr>
              <a:xfrm>
                <a:off x="2627831" y="4288720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</a:t>
                </a:r>
                <a:r>
                  <a:rPr lang="en-GB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s</a:t>
                </a:r>
                <a:endParaRPr lang="en-GB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hteck 8"/>
              <p:cNvSpPr/>
              <p:nvPr/>
            </p:nvSpPr>
            <p:spPr bwMode="auto">
              <a:xfrm>
                <a:off x="1493520" y="4050030"/>
                <a:ext cx="120015" cy="11049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96" charset="-128"/>
                </a:endParaRPr>
              </a:p>
            </p:txBody>
          </p:sp>
          <p:sp>
            <p:nvSpPr>
              <p:cNvPr id="7" name="Rechteck 6"/>
              <p:cNvSpPr/>
              <p:nvPr/>
            </p:nvSpPr>
            <p:spPr>
              <a:xfrm>
                <a:off x="1411605" y="3930938"/>
                <a:ext cx="2904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</a:t>
                </a:r>
                <a:endParaRPr lang="en-GB" sz="1200" dirty="0"/>
              </a:p>
            </p:txBody>
          </p:sp>
        </p:grpSp>
      </p:grpSp>
      <p:cxnSp>
        <p:nvCxnSpPr>
          <p:cNvPr id="14" name="Gerade Verbindung 1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7839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12513" y="827746"/>
            <a:ext cx="8414092" cy="4887350"/>
            <a:chOff x="306715" y="249316"/>
            <a:chExt cx="8414092" cy="4887350"/>
          </a:xfrm>
        </p:grpSpPr>
        <p:pic>
          <p:nvPicPr>
            <p:cNvPr id="49154" name="Picture 2" descr="Bildergebnis für earthquak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799" y="340000"/>
              <a:ext cx="2466975" cy="1847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156" name="Picture 4" descr="Bildergebnis für earthquak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1857" y="1997351"/>
              <a:ext cx="3028950" cy="151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162" name="Picture 10" descr="Bildergebnis für earthquak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3754" y="3526940"/>
              <a:ext cx="2838450" cy="1609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164" name="Picture 12" descr="Bildergebnis für earthquak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8557" y="340000"/>
              <a:ext cx="2762250" cy="1657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168" name="Picture 16" descr="Bildergebnis für earthquak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15" y="2384753"/>
              <a:ext cx="285750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170" name="Picture 18" descr="Bildergebnis für earthquak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757" y="2124088"/>
              <a:ext cx="2705100" cy="1685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160" name="Picture 8" descr="Bildergebnis für earthquak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42" y="249316"/>
              <a:ext cx="3426455" cy="2135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181" name="Picture 2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0247" y="3496712"/>
              <a:ext cx="2790825" cy="163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184" name="Picture 3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15" y="3386822"/>
              <a:ext cx="2619375" cy="174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187" name="Picture 3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029" y="3409493"/>
              <a:ext cx="2647950" cy="172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Textfeld 4"/>
          <p:cNvSpPr txBox="1"/>
          <p:nvPr/>
        </p:nvSpPr>
        <p:spPr>
          <a:xfrm>
            <a:off x="0" y="21953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Earthquakes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Most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deadly natural disaster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58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649510"/>
              </p:ext>
            </p:extLst>
          </p:nvPr>
        </p:nvGraphicFramePr>
        <p:xfrm>
          <a:off x="1691785" y="4413248"/>
          <a:ext cx="6370175" cy="893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6" name="Formel" r:id="rId3" imgW="3441600" imgH="482400" progId="Equation.3">
                  <p:embed/>
                </p:oleObj>
              </mc:Choice>
              <mc:Fallback>
                <p:oleObj name="Formel" r:id="rId3" imgW="3441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785" y="4413248"/>
                        <a:ext cx="6370175" cy="8932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08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54"/>
          <p:cNvGrpSpPr>
            <a:grpSpLocks/>
          </p:cNvGrpSpPr>
          <p:nvPr/>
        </p:nvGrpSpPr>
        <p:grpSpPr bwMode="auto">
          <a:xfrm>
            <a:off x="2143125" y="1571625"/>
            <a:ext cx="4929188" cy="2684145"/>
            <a:chOff x="2214546" y="1500174"/>
            <a:chExt cx="4929222" cy="2684164"/>
          </a:xfrm>
        </p:grpSpPr>
        <p:sp>
          <p:nvSpPr>
            <p:cNvPr id="4" name="Rechteck 23"/>
            <p:cNvSpPr>
              <a:spLocks noChangeArrowheads="1"/>
            </p:cNvSpPr>
            <p:nvPr/>
          </p:nvSpPr>
          <p:spPr bwMode="auto">
            <a:xfrm>
              <a:off x="2214546" y="1500174"/>
              <a:ext cx="4929222" cy="257176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endParaRPr lang="en-GB" altLang="en-US"/>
            </a:p>
          </p:txBody>
        </p:sp>
        <p:cxnSp>
          <p:nvCxnSpPr>
            <p:cNvPr id="5" name="Gerade Verbindung 25"/>
            <p:cNvCxnSpPr>
              <a:cxnSpLocks noChangeShapeType="1"/>
            </p:cNvCxnSpPr>
            <p:nvPr/>
          </p:nvCxnSpPr>
          <p:spPr bwMode="auto">
            <a:xfrm rot="5400000">
              <a:off x="2115702" y="2758652"/>
              <a:ext cx="1500198" cy="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Gerade Verbindung 27"/>
            <p:cNvCxnSpPr>
              <a:cxnSpLocks noChangeShapeType="1"/>
            </p:cNvCxnSpPr>
            <p:nvPr/>
          </p:nvCxnSpPr>
          <p:spPr bwMode="auto">
            <a:xfrm>
              <a:off x="2857488" y="3500438"/>
              <a:ext cx="3071834" cy="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Textfeld 28"/>
            <p:cNvSpPr txBox="1">
              <a:spLocks noChangeArrowheads="1"/>
            </p:cNvSpPr>
            <p:nvPr/>
          </p:nvSpPr>
          <p:spPr bwMode="auto">
            <a:xfrm>
              <a:off x="2571736" y="1643050"/>
              <a:ext cx="6848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r>
                <a:rPr lang="en-GB" altLang="en-US" sz="1800" b="1"/>
                <a:t>W(s)</a:t>
              </a:r>
            </a:p>
          </p:txBody>
        </p:sp>
        <p:sp>
          <p:nvSpPr>
            <p:cNvPr id="8" name="Textfeld 29"/>
            <p:cNvSpPr txBox="1">
              <a:spLocks noChangeArrowheads="1"/>
            </p:cNvSpPr>
            <p:nvPr/>
          </p:nvSpPr>
          <p:spPr bwMode="auto">
            <a:xfrm>
              <a:off x="6000760" y="3286124"/>
              <a:ext cx="92685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r>
                <a:rPr lang="en-GB" altLang="en-US" sz="1800" b="1"/>
                <a:t>s = k/</a:t>
              </a:r>
              <a:r>
                <a:rPr lang="en-GB" altLang="en-US" sz="1800" b="1">
                  <a:sym typeface="Symbol" pitchFamily="18" charset="2"/>
                </a:rPr>
                <a:t></a:t>
              </a:r>
              <a:endParaRPr lang="en-GB" altLang="en-US" sz="1800" b="1"/>
            </a:p>
          </p:txBody>
        </p:sp>
        <p:sp>
          <p:nvSpPr>
            <p:cNvPr id="9" name="Bogen 8"/>
            <p:cNvSpPr/>
            <p:nvPr/>
          </p:nvSpPr>
          <p:spPr bwMode="auto">
            <a:xfrm rot="16200000">
              <a:off x="2928926" y="3041330"/>
              <a:ext cx="1428760" cy="857256"/>
            </a:xfrm>
            <a:prstGeom prst="arc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GB">
                <a:latin typeface="Arial" pitchFamily="34" charset="0"/>
              </a:endParaRPr>
            </a:p>
          </p:txBody>
        </p:sp>
        <p:sp>
          <p:nvSpPr>
            <p:cNvPr id="10" name="Bogen 9"/>
            <p:cNvSpPr/>
            <p:nvPr/>
          </p:nvSpPr>
          <p:spPr bwMode="auto">
            <a:xfrm>
              <a:off x="4286248" y="2755578"/>
              <a:ext cx="914406" cy="1428760"/>
            </a:xfrm>
            <a:prstGeom prst="arc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GB">
                <a:latin typeface="Arial" pitchFamily="34" charset="0"/>
              </a:endParaRPr>
            </a:p>
          </p:txBody>
        </p:sp>
        <p:sp>
          <p:nvSpPr>
            <p:cNvPr id="11" name="Rechteck 30"/>
            <p:cNvSpPr>
              <a:spLocks noChangeArrowheads="1"/>
            </p:cNvSpPr>
            <p:nvPr/>
          </p:nvSpPr>
          <p:spPr bwMode="auto">
            <a:xfrm>
              <a:off x="3643306" y="2770818"/>
              <a:ext cx="1143008" cy="714380"/>
            </a:xfrm>
            <a:prstGeom prst="rect">
              <a:avLst/>
            </a:prstGeom>
            <a:solidFill>
              <a:schemeClr val="accent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endParaRPr lang="en-GB" altLang="en-US"/>
            </a:p>
          </p:txBody>
        </p:sp>
        <p:cxnSp>
          <p:nvCxnSpPr>
            <p:cNvPr id="13" name="Gerade Verbindung 40"/>
            <p:cNvCxnSpPr>
              <a:cxnSpLocks noChangeShapeType="1"/>
            </p:cNvCxnSpPr>
            <p:nvPr/>
          </p:nvCxnSpPr>
          <p:spPr bwMode="auto">
            <a:xfrm>
              <a:off x="2857488" y="2755578"/>
              <a:ext cx="1890013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Textfeld 42"/>
            <p:cNvSpPr txBox="1">
              <a:spLocks noChangeArrowheads="1"/>
            </p:cNvSpPr>
            <p:nvPr/>
          </p:nvSpPr>
          <p:spPr bwMode="auto">
            <a:xfrm>
              <a:off x="2544582" y="2559602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r>
                <a:rPr lang="en-GB" altLang="en-US" sz="1800" b="1"/>
                <a:t>1</a:t>
              </a:r>
            </a:p>
          </p:txBody>
        </p:sp>
        <p:sp>
          <p:nvSpPr>
            <p:cNvPr id="15" name="Textfeld 43"/>
            <p:cNvSpPr txBox="1">
              <a:spLocks noChangeArrowheads="1"/>
            </p:cNvSpPr>
            <p:nvPr/>
          </p:nvSpPr>
          <p:spPr bwMode="auto">
            <a:xfrm>
              <a:off x="2571736" y="3357562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r>
                <a:rPr lang="en-GB" altLang="en-US" sz="1800" b="1"/>
                <a:t>0</a:t>
              </a:r>
            </a:p>
          </p:txBody>
        </p:sp>
        <p:cxnSp>
          <p:nvCxnSpPr>
            <p:cNvPr id="16" name="Gerade Verbindung mit Pfeil 50"/>
            <p:cNvCxnSpPr>
              <a:cxnSpLocks noChangeShapeType="1"/>
            </p:cNvCxnSpPr>
            <p:nvPr/>
          </p:nvCxnSpPr>
          <p:spPr bwMode="auto">
            <a:xfrm>
              <a:off x="4626256" y="2500306"/>
              <a:ext cx="928694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Gerade Verbindung mit Pfeil 51"/>
            <p:cNvCxnSpPr>
              <a:cxnSpLocks noChangeShapeType="1"/>
            </p:cNvCxnSpPr>
            <p:nvPr/>
          </p:nvCxnSpPr>
          <p:spPr bwMode="auto">
            <a:xfrm rot="10800000">
              <a:off x="3293873" y="2500306"/>
              <a:ext cx="928694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Textfeld 53"/>
            <p:cNvSpPr txBox="1">
              <a:spLocks noChangeArrowheads="1"/>
            </p:cNvSpPr>
            <p:nvPr/>
          </p:nvSpPr>
          <p:spPr bwMode="auto">
            <a:xfrm>
              <a:off x="3079559" y="2161752"/>
              <a:ext cx="27783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r>
                <a:rPr lang="en-GB" altLang="en-US" sz="1600" b="1"/>
                <a:t>Fast waves      Slow waves</a:t>
              </a:r>
            </a:p>
          </p:txBody>
        </p:sp>
        <p:sp>
          <p:nvSpPr>
            <p:cNvPr id="12" name="Textfeld 38"/>
            <p:cNvSpPr txBox="1">
              <a:spLocks noChangeArrowheads="1"/>
            </p:cNvSpPr>
            <p:nvPr/>
          </p:nvSpPr>
          <p:spPr bwMode="auto">
            <a:xfrm>
              <a:off x="3071802" y="3500438"/>
              <a:ext cx="24064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r>
                <a:rPr lang="en-GB" altLang="en-US" sz="1800" b="1"/>
                <a:t>s</a:t>
              </a:r>
              <a:r>
                <a:rPr lang="en-GB" altLang="en-US" sz="1800" b="1" baseline="-25000"/>
                <a:t>1</a:t>
              </a:r>
              <a:r>
                <a:rPr lang="en-GB" altLang="en-US" sz="1800" b="1"/>
                <a:t>    s</a:t>
              </a:r>
              <a:r>
                <a:rPr lang="en-GB" altLang="en-US" sz="1800" b="1" baseline="-25000"/>
                <a:t>2</a:t>
              </a:r>
              <a:r>
                <a:rPr lang="en-GB" altLang="en-US" sz="1800" b="1"/>
                <a:t>               s</a:t>
              </a:r>
              <a:r>
                <a:rPr lang="en-GB" altLang="en-US" sz="1800" b="1" baseline="-25000"/>
                <a:t>3  </a:t>
              </a:r>
              <a:r>
                <a:rPr lang="en-GB" altLang="en-US" sz="1800" b="1"/>
                <a:t> s</a:t>
              </a:r>
              <a:r>
                <a:rPr lang="en-GB" altLang="en-US" sz="1800" b="1" baseline="-25000"/>
                <a:t>4</a:t>
              </a:r>
            </a:p>
          </p:txBody>
        </p:sp>
      </p:grpSp>
      <p:grpSp>
        <p:nvGrpSpPr>
          <p:cNvPr id="19" name="Gruppieren 61"/>
          <p:cNvGrpSpPr>
            <a:grpSpLocks/>
          </p:cNvGrpSpPr>
          <p:nvPr/>
        </p:nvGrpSpPr>
        <p:grpSpPr bwMode="auto">
          <a:xfrm>
            <a:off x="6335078" y="5083493"/>
            <a:ext cx="1635125" cy="857250"/>
            <a:chOff x="5786446" y="5357826"/>
            <a:chExt cx="1635384" cy="857256"/>
          </a:xfrm>
        </p:grpSpPr>
        <p:sp>
          <p:nvSpPr>
            <p:cNvPr id="20" name="Textfeld 55"/>
            <p:cNvSpPr txBox="1">
              <a:spLocks noChangeArrowheads="1"/>
            </p:cNvSpPr>
            <p:nvPr/>
          </p:nvSpPr>
          <p:spPr bwMode="auto">
            <a:xfrm>
              <a:off x="5786446" y="5876528"/>
              <a:ext cx="163538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r>
                <a:rPr lang="en-GB" altLang="en-US" sz="1600" b="1" dirty="0">
                  <a:solidFill>
                    <a:srgbClr val="FF0000"/>
                  </a:solidFill>
                </a:rPr>
                <a:t>Slowness filter</a:t>
              </a:r>
            </a:p>
          </p:txBody>
        </p:sp>
        <p:cxnSp>
          <p:nvCxnSpPr>
            <p:cNvPr id="21" name="Gerade Verbindung mit Pfeil 57"/>
            <p:cNvCxnSpPr>
              <a:cxnSpLocks noChangeShapeType="1"/>
            </p:cNvCxnSpPr>
            <p:nvPr/>
          </p:nvCxnSpPr>
          <p:spPr bwMode="auto">
            <a:xfrm rot="5400000" flipH="1" flipV="1">
              <a:off x="6251587" y="5625701"/>
              <a:ext cx="500066" cy="1588"/>
            </a:xfrm>
            <a:prstGeom prst="straightConnector1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Gerade Verbindung 60"/>
            <p:cNvCxnSpPr>
              <a:cxnSpLocks noChangeShapeType="1"/>
            </p:cNvCxnSpPr>
            <p:nvPr/>
          </p:nvCxnSpPr>
          <p:spPr bwMode="auto">
            <a:xfrm>
              <a:off x="6160569" y="5357826"/>
              <a:ext cx="792125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Rechteck 2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Space-domain aliasing caused by sharp slowness </a:t>
            </a:r>
            <a:r>
              <a:rPr lang="en-GB" dirty="0" err="1" smtClean="0"/>
              <a:t>cutoff</a:t>
            </a:r>
            <a:endParaRPr lang="en-GB" dirty="0"/>
          </a:p>
        </p:txBody>
      </p:sp>
      <p:cxnSp>
        <p:nvCxnSpPr>
          <p:cNvPr id="24" name="Gerade Verbindung 2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7839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1149669" y="641033"/>
            <a:ext cx="6317932" cy="3651329"/>
            <a:chOff x="1149669" y="641033"/>
            <a:chExt cx="6317932" cy="3651329"/>
          </a:xfrm>
        </p:grpSpPr>
        <p:pic>
          <p:nvPicPr>
            <p:cNvPr id="389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669" y="641033"/>
              <a:ext cx="6317932" cy="3651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feld 7"/>
            <p:cNvSpPr txBox="1"/>
            <p:nvPr/>
          </p:nvSpPr>
          <p:spPr>
            <a:xfrm>
              <a:off x="2633325" y="242092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GB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3288645" y="243621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5530180" y="2436217"/>
              <a:ext cx="9268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Rayleigh</a:t>
              </a:r>
              <a:endParaRPr lang="en-GB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Rechteck 10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Example for </a:t>
            </a:r>
            <a:r>
              <a:rPr lang="en-GB" dirty="0" err="1" smtClean="0"/>
              <a:t>teleseismic</a:t>
            </a:r>
            <a:r>
              <a:rPr lang="en-GB" dirty="0"/>
              <a:t> </a:t>
            </a:r>
            <a:r>
              <a:rPr lang="en-GB" dirty="0" smtClean="0"/>
              <a:t>Hankel spectra of shallow source</a:t>
            </a:r>
            <a:endParaRPr lang="en-GB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1371601" y="4094242"/>
            <a:ext cx="6096000" cy="1964834"/>
            <a:chOff x="1371601" y="4094242"/>
            <a:chExt cx="6096000" cy="1964834"/>
          </a:xfrm>
        </p:grpSpPr>
        <p:grpSp>
          <p:nvGrpSpPr>
            <p:cNvPr id="6" name="Gruppieren 5"/>
            <p:cNvGrpSpPr/>
            <p:nvPr/>
          </p:nvGrpSpPr>
          <p:grpSpPr>
            <a:xfrm>
              <a:off x="1371601" y="4094242"/>
              <a:ext cx="6096000" cy="1964834"/>
              <a:chOff x="1143001" y="4185682"/>
              <a:chExt cx="6096000" cy="1964834"/>
            </a:xfrm>
          </p:grpSpPr>
          <p:grpSp>
            <p:nvGrpSpPr>
              <p:cNvPr id="3" name="Gruppieren 2"/>
              <p:cNvGrpSpPr/>
              <p:nvPr/>
            </p:nvGrpSpPr>
            <p:grpSpPr>
              <a:xfrm>
                <a:off x="1143001" y="4185682"/>
                <a:ext cx="6096000" cy="1565190"/>
                <a:chOff x="1143001" y="4185682"/>
                <a:chExt cx="6096000" cy="1565190"/>
              </a:xfrm>
            </p:grpSpPr>
            <p:pic>
              <p:nvPicPr>
                <p:cNvPr id="38915" name="Picture 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43001" y="4185682"/>
                  <a:ext cx="6096000" cy="1565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" name="Rechteck 4"/>
                <p:cNvSpPr/>
                <p:nvPr/>
              </p:nvSpPr>
              <p:spPr bwMode="auto">
                <a:xfrm>
                  <a:off x="1859280" y="4411980"/>
                  <a:ext cx="125730" cy="1524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96" charset="-128"/>
                  </a:endParaRPr>
                </a:p>
              </p:txBody>
            </p:sp>
          </p:grpSp>
          <p:pic>
            <p:nvPicPr>
              <p:cNvPr id="38916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3064" y="5606415"/>
                <a:ext cx="5449252" cy="544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Rechteck 3"/>
              <p:cNvSpPr/>
              <p:nvPr/>
            </p:nvSpPr>
            <p:spPr bwMode="auto">
              <a:xfrm>
                <a:off x="5210175" y="5467350"/>
                <a:ext cx="411480" cy="17716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96" charset="-128"/>
                </a:endParaRPr>
              </a:p>
            </p:txBody>
          </p:sp>
        </p:grpSp>
        <p:sp>
          <p:nvSpPr>
            <p:cNvPr id="18" name="Textfeld 17"/>
            <p:cNvSpPr txBox="1"/>
            <p:nvPr/>
          </p:nvSpPr>
          <p:spPr>
            <a:xfrm>
              <a:off x="3883005" y="447234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GB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Rechteck 15"/>
          <p:cNvSpPr/>
          <p:nvPr/>
        </p:nvSpPr>
        <p:spPr bwMode="auto">
          <a:xfrm>
            <a:off x="2087880" y="2103120"/>
            <a:ext cx="1082040" cy="656361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cxnSp>
        <p:nvCxnSpPr>
          <p:cNvPr id="17" name="Gerade Verbindung 16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1686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10" y="1088706"/>
            <a:ext cx="7185660" cy="4016298"/>
          </a:xfrm>
          <a:prstGeom prst="rect">
            <a:avLst/>
          </a:prstGeom>
          <a:noFill/>
          <a:ln w="317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Example for numerical phases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1649490" y="2984181"/>
            <a:ext cx="3191130" cy="83099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Shallow source</a:t>
            </a:r>
          </a:p>
          <a:p>
            <a:r>
              <a:rPr lang="en-GB" dirty="0" smtClean="0"/>
              <a:t>Sharp slowness </a:t>
            </a:r>
            <a:r>
              <a:rPr lang="en-GB" dirty="0" err="1" smtClean="0"/>
              <a:t>cutoff</a:t>
            </a:r>
            <a:endParaRPr lang="en-GB" dirty="0"/>
          </a:p>
        </p:txBody>
      </p:sp>
      <p:sp>
        <p:nvSpPr>
          <p:cNvPr id="5" name="Rechteck 4"/>
          <p:cNvSpPr/>
          <p:nvPr/>
        </p:nvSpPr>
        <p:spPr>
          <a:xfrm>
            <a:off x="1436131" y="5209848"/>
            <a:ext cx="63819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Anti space-domain aliasing similarly to anti time-domain aliasing? 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6" name="Gerade Verbindung 5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8384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Reminder: Anti time-domain aliasing</a:t>
            </a:r>
            <a:endParaRPr lang="en-GB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220859"/>
              </p:ext>
            </p:extLst>
          </p:nvPr>
        </p:nvGraphicFramePr>
        <p:xfrm>
          <a:off x="2093913" y="954404"/>
          <a:ext cx="5190807" cy="499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4" name="Formel" r:id="rId3" imgW="2374560" imgH="228600" progId="Equation.3">
                  <p:embed/>
                </p:oleObj>
              </mc:Choice>
              <mc:Fallback>
                <p:oleObj name="Formel" r:id="rId3" imgW="23745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954404"/>
                        <a:ext cx="5190807" cy="49950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396" y="1551297"/>
            <a:ext cx="5859203" cy="2568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hteck 15"/>
          <p:cNvSpPr/>
          <p:nvPr/>
        </p:nvSpPr>
        <p:spPr>
          <a:xfrm>
            <a:off x="1714498" y="5441108"/>
            <a:ext cx="6385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 </a:t>
            </a:r>
            <a:r>
              <a:rPr lang="en-GB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The aliasing phase is suppressed by factor e</a:t>
            </a:r>
            <a:r>
              <a:rPr lang="en-GB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-T</a:t>
            </a:r>
            <a:r>
              <a:rPr lang="en-GB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GB" dirty="0" smtClean="0"/>
              <a:t> </a:t>
            </a:r>
            <a:endParaRPr lang="en-GB" dirty="0"/>
          </a:p>
        </p:txBody>
      </p:sp>
      <p:cxnSp>
        <p:nvCxnSpPr>
          <p:cNvPr id="15" name="Gerade Verbindung 14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478707"/>
              </p:ext>
            </p:extLst>
          </p:nvPr>
        </p:nvGraphicFramePr>
        <p:xfrm>
          <a:off x="1783748" y="4119944"/>
          <a:ext cx="6049612" cy="1060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5" name="Formel" r:id="rId6" imgW="2895480" imgH="507960" progId="Equation.3">
                  <p:embed/>
                </p:oleObj>
              </mc:Choice>
              <mc:Fallback>
                <p:oleObj name="Formel" r:id="rId6" imgW="2895480" imgH="507960" progId="Equation.3">
                  <p:embed/>
                  <p:pic>
                    <p:nvPicPr>
                      <p:cNvPr id="0" name="Objek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3748" y="4119944"/>
                        <a:ext cx="6049612" cy="106024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299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/>
              <a:t>D</a:t>
            </a:r>
            <a:r>
              <a:rPr lang="en-GB" dirty="0" smtClean="0"/>
              <a:t>ifferential transform of Hankel spectrum</a:t>
            </a:r>
            <a:endParaRPr lang="en-GB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807459"/>
              </p:ext>
            </p:extLst>
          </p:nvPr>
        </p:nvGraphicFramePr>
        <p:xfrm>
          <a:off x="3099275" y="1316673"/>
          <a:ext cx="5023645" cy="3439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39" name="Formel" r:id="rId3" imgW="2450880" imgH="1676160" progId="Equation.3">
                  <p:embed/>
                </p:oleObj>
              </mc:Choice>
              <mc:Fallback>
                <p:oleObj name="Formel" r:id="rId3" imgW="2450880" imgH="1676160" progId="Equation.3">
                  <p:embed/>
                  <p:pic>
                    <p:nvPicPr>
                      <p:cNvPr id="0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9275" y="1316673"/>
                        <a:ext cx="5023645" cy="34391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uppieren 14"/>
          <p:cNvGrpSpPr/>
          <p:nvPr/>
        </p:nvGrpSpPr>
        <p:grpSpPr>
          <a:xfrm>
            <a:off x="701040" y="1418361"/>
            <a:ext cx="2146742" cy="1033344"/>
            <a:chOff x="701040" y="2622321"/>
            <a:chExt cx="2146742" cy="1033344"/>
          </a:xfrm>
        </p:grpSpPr>
        <p:sp>
          <p:nvSpPr>
            <p:cNvPr id="11" name="Textfeld 10"/>
            <p:cNvSpPr txBox="1"/>
            <p:nvPr/>
          </p:nvSpPr>
          <p:spPr>
            <a:xfrm>
              <a:off x="701040" y="2785050"/>
              <a:ext cx="21467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Suppress near field</a:t>
              </a:r>
            </a:p>
            <a:p>
              <a:r>
                <a: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amplify far field</a:t>
              </a:r>
              <a:endParaRPr lang="en-GB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hteckige Legende 13"/>
            <p:cNvSpPr/>
            <p:nvPr/>
          </p:nvSpPr>
          <p:spPr bwMode="auto">
            <a:xfrm>
              <a:off x="701040" y="2622321"/>
              <a:ext cx="2146742" cy="1033344"/>
            </a:xfrm>
            <a:prstGeom prst="wedgeRectCallout">
              <a:avLst>
                <a:gd name="adj1" fmla="val 58215"/>
                <a:gd name="adj2" fmla="val 68399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96" charset="-128"/>
              </a:endParaRPr>
            </a:p>
          </p:txBody>
        </p:sp>
      </p:grpSp>
      <p:graphicFrame>
        <p:nvGraphicFramePr>
          <p:cNvPr id="16" name="Objek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32723"/>
              </p:ext>
            </p:extLst>
          </p:nvPr>
        </p:nvGraphicFramePr>
        <p:xfrm>
          <a:off x="1794193" y="4897755"/>
          <a:ext cx="375285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40" name="Formel" r:id="rId5" imgW="1650960" imgH="482400" progId="Equation.3">
                  <p:embed/>
                </p:oleObj>
              </mc:Choice>
              <mc:Fallback>
                <p:oleObj name="Formel" r:id="rId5" imgW="1650960" imgH="482400" progId="Equation.3">
                  <p:embed/>
                  <p:pic>
                    <p:nvPicPr>
                      <p:cNvPr id="0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4193" y="4897755"/>
                        <a:ext cx="3752850" cy="1098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hteck 16"/>
          <p:cNvSpPr/>
          <p:nvPr/>
        </p:nvSpPr>
        <p:spPr>
          <a:xfrm>
            <a:off x="5885427" y="5514351"/>
            <a:ext cx="2995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Wang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Wang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(2007, GJI)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Gerade Verbindung 8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8244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/>
              <a:t>D</a:t>
            </a:r>
            <a:r>
              <a:rPr lang="en-GB" dirty="0" smtClean="0"/>
              <a:t>ifferential transform of spherical harmonics</a:t>
            </a:r>
            <a:endParaRPr lang="en-GB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1143000" y="1144041"/>
            <a:ext cx="2146742" cy="1033344"/>
            <a:chOff x="701040" y="2622321"/>
            <a:chExt cx="2146742" cy="1033344"/>
          </a:xfrm>
        </p:grpSpPr>
        <p:sp>
          <p:nvSpPr>
            <p:cNvPr id="11" name="Textfeld 10"/>
            <p:cNvSpPr txBox="1"/>
            <p:nvPr/>
          </p:nvSpPr>
          <p:spPr>
            <a:xfrm>
              <a:off x="701040" y="2785050"/>
              <a:ext cx="21467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Suppress near field</a:t>
              </a:r>
            </a:p>
            <a:p>
              <a:r>
                <a: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amplify far field</a:t>
              </a:r>
              <a:endParaRPr lang="en-GB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hteckige Legende 13"/>
            <p:cNvSpPr/>
            <p:nvPr/>
          </p:nvSpPr>
          <p:spPr bwMode="auto">
            <a:xfrm>
              <a:off x="701040" y="2622321"/>
              <a:ext cx="2146742" cy="1033344"/>
            </a:xfrm>
            <a:prstGeom prst="wedgeRectCallout">
              <a:avLst>
                <a:gd name="adj1" fmla="val 58215"/>
                <a:gd name="adj2" fmla="val 68399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96" charset="-128"/>
              </a:endParaRPr>
            </a:p>
          </p:txBody>
        </p:sp>
      </p:grpSp>
      <p:sp>
        <p:nvSpPr>
          <p:cNvPr id="17" name="Rechteck 16"/>
          <p:cNvSpPr/>
          <p:nvPr/>
        </p:nvSpPr>
        <p:spPr>
          <a:xfrm>
            <a:off x="5885427" y="5514351"/>
            <a:ext cx="2995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Wang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Wang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(2007, GJI)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Gerade Verbindung 8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3476045" y="808693"/>
                <a:ext cx="5667955" cy="3941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2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GB" sz="22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200" i="1">
                              <a:latin typeface="Cambria Math"/>
                            </a:rPr>
                            <m:t>𝑙</m:t>
                          </m:r>
                          <m:r>
                            <a:rPr lang="en-GB" sz="2200" i="1">
                              <a:latin typeface="Cambria Math"/>
                            </a:rPr>
                            <m:t>=</m:t>
                          </m:r>
                          <m:r>
                            <a:rPr lang="en-GB" sz="2200" i="1">
                              <a:latin typeface="Cambria Math"/>
                            </a:rPr>
                            <m:t>𝑚</m:t>
                          </m:r>
                        </m:sub>
                        <m:sup>
                          <m:r>
                            <a:rPr lang="en-GB" sz="2200" i="1">
                              <a:latin typeface="Cambria Math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2200" i="1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22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2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200" i="1">
                                  <a:latin typeface="Cambria Math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GB" sz="2200" i="1">
                                  <a:latin typeface="Cambria Math"/>
                                </a:rPr>
                                <m:t>𝑚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200" i="1">
                                  <a:latin typeface="Cambria Math"/>
                                </a:rPr>
                                <m:t>𝑐𝑜𝑠</m:t>
                              </m:r>
                              <m:r>
                                <a:rPr lang="en-GB" sz="2200" i="1"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  <m:r>
                            <a:rPr lang="de-DE" sz="2200" b="1" i="1" smtClean="0">
                              <a:latin typeface="Cambria Math"/>
                            </a:rPr>
                            <m:t>, </m:t>
                          </m:r>
                          <m:d>
                            <m:dPr>
                              <m:ctrlPr>
                                <a:rPr lang="de-DE" sz="2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200" b="0" i="1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GB" sz="2200" i="1">
                                  <a:latin typeface="Cambria Math"/>
                                </a:rPr>
                                <m:t>≥0</m:t>
                              </m:r>
                            </m:e>
                          </m:d>
                        </m:e>
                      </m:nary>
                      <m:r>
                        <a:rPr lang="en-GB" sz="2200" i="1">
                          <a:latin typeface="Cambria Math"/>
                        </a:rPr>
                        <m:t>, </m:t>
                      </m:r>
                      <m:r>
                        <a:rPr lang="de-DE" sz="2200" b="0" i="1" smtClean="0">
                          <a:latin typeface="Cambria Math"/>
                        </a:rPr>
                        <m:t>                 </m:t>
                      </m:r>
                    </m:oMath>
                  </m:oMathPara>
                </a14:m>
                <a:endParaRPr lang="de-DE" sz="22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>
                          <a:latin typeface="Cambria Math"/>
                        </a:rPr>
                        <m:t>2</m:t>
                      </m:r>
                      <m:sSup>
                        <m:sSup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 i="1">
                              <a:latin typeface="Cambria Math"/>
                            </a:rPr>
                            <m:t>𝑠𝑖𝑛</m:t>
                          </m:r>
                        </m:e>
                        <m:sup>
                          <m:r>
                            <a:rPr lang="en-GB" sz="2200" i="1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200" i="1">
                                  <a:latin typeface="Cambria Math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22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GB" sz="220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e-DE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GB" sz="22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200" i="1">
                              <a:latin typeface="Cambria Math"/>
                            </a:rPr>
                            <m:t>𝑙</m:t>
                          </m:r>
                          <m:r>
                            <a:rPr lang="en-GB" sz="2200" i="1">
                              <a:latin typeface="Cambria Math"/>
                            </a:rPr>
                            <m:t>=</m:t>
                          </m:r>
                          <m:r>
                            <a:rPr lang="en-GB" sz="2200" i="1">
                              <a:latin typeface="Cambria Math"/>
                            </a:rPr>
                            <m:t>𝑚</m:t>
                          </m:r>
                        </m:sub>
                        <m:sup>
                          <m:r>
                            <a:rPr lang="en-GB" sz="2200" i="1">
                              <a:latin typeface="Cambria Math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i="1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sz="2200" i="1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22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2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200" i="1">
                                  <a:latin typeface="Cambria Math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GB" sz="2200" i="1">
                                  <a:latin typeface="Cambria Math"/>
                                </a:rPr>
                                <m:t>𝑚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200" i="1">
                                  <a:latin typeface="Cambria Math"/>
                                </a:rPr>
                                <m:t>𝑐𝑜𝑠</m:t>
                              </m:r>
                              <m:r>
                                <a:rPr lang="en-GB" sz="2200" i="1"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de-DE" sz="2200" b="1" i="1" smtClean="0">
                          <a:latin typeface="Cambria Math"/>
                        </a:rPr>
                        <m:t>.            </m:t>
                      </m:r>
                    </m:oMath>
                  </m:oMathPara>
                </a14:m>
                <a:endParaRPr lang="en-GB" sz="2200" dirty="0" smtClean="0"/>
              </a:p>
              <a:p>
                <a:endParaRPr lang="en-GB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i="1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GB" sz="22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GB" sz="22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GB" sz="22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GB" sz="22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i="1">
                              <a:latin typeface="Cambria Math"/>
                            </a:rPr>
                            <m:t>𝑙</m:t>
                          </m:r>
                          <m:r>
                            <a:rPr lang="en-GB" sz="2200" i="1">
                              <a:latin typeface="Cambria Math"/>
                            </a:rPr>
                            <m:t>+</m:t>
                          </m:r>
                          <m:r>
                            <a:rPr lang="en-GB" sz="2200" i="1">
                              <a:latin typeface="Cambria Math"/>
                            </a:rPr>
                            <m:t>𝑚</m:t>
                          </m:r>
                          <m:r>
                            <a:rPr lang="en-GB" sz="2200" i="1"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n-GB" sz="2200" i="1">
                              <a:latin typeface="Cambria Math"/>
                            </a:rPr>
                            <m:t>2</m:t>
                          </m:r>
                          <m:r>
                            <a:rPr lang="en-GB" sz="2200" i="1">
                              <a:latin typeface="Cambria Math"/>
                            </a:rPr>
                            <m:t>𝑙</m:t>
                          </m:r>
                          <m:r>
                            <a:rPr lang="en-GB" sz="2200" i="1">
                              <a:latin typeface="Cambria Math"/>
                            </a:rPr>
                            <m:t>+3</m:t>
                          </m:r>
                        </m:den>
                      </m:f>
                      <m:sSub>
                        <m:sSub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GB" sz="2200" i="1">
                              <a:latin typeface="Cambria Math"/>
                            </a:rPr>
                            <m:t>𝑙</m:t>
                          </m:r>
                          <m:r>
                            <a:rPr lang="en-GB" sz="2200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GB" sz="22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i="1">
                              <a:latin typeface="Cambria Math"/>
                            </a:rPr>
                            <m:t>𝑙</m:t>
                          </m:r>
                          <m:r>
                            <a:rPr lang="en-GB" sz="2200" i="1">
                              <a:latin typeface="Cambria Math"/>
                            </a:rPr>
                            <m:t>−</m:t>
                          </m:r>
                          <m:r>
                            <a:rPr lang="en-GB" sz="2200" i="1">
                              <a:latin typeface="Cambria Math"/>
                            </a:rPr>
                            <m:t>𝑚</m:t>
                          </m:r>
                        </m:num>
                        <m:den>
                          <m:r>
                            <a:rPr lang="en-GB" sz="2200" i="1">
                              <a:latin typeface="Cambria Math"/>
                            </a:rPr>
                            <m:t>2</m:t>
                          </m:r>
                          <m:r>
                            <a:rPr lang="en-GB" sz="2200" i="1">
                              <a:latin typeface="Cambria Math"/>
                            </a:rPr>
                            <m:t>𝑙</m:t>
                          </m:r>
                          <m:r>
                            <a:rPr lang="en-GB" sz="2200" i="1">
                              <a:latin typeface="Cambria Math"/>
                            </a:rPr>
                            <m:t>−3</m:t>
                          </m:r>
                        </m:den>
                      </m:f>
                      <m:sSub>
                        <m:sSub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GB" sz="2200" i="1">
                              <a:latin typeface="Cambria Math"/>
                            </a:rPr>
                            <m:t>𝑙</m:t>
                          </m:r>
                          <m:r>
                            <a:rPr lang="en-GB" sz="2200" i="1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de-DE" sz="2200" i="1" dirty="0" smtClean="0"/>
              </a:p>
              <a:p>
                <a:endParaRPr lang="de-DE" sz="22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i="1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GB" sz="22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GB" sz="2200" i="1" smtClean="0">
                          <a:latin typeface="Cambria Math"/>
                          <a:ea typeface="Cambria Math"/>
                        </a:rPr>
                        <m:t>≈</m:t>
                      </m:r>
                      <m:sSub>
                        <m:sSub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GB" sz="22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GB" sz="2200" i="1">
                          <a:latin typeface="Cambria Math"/>
                        </a:rPr>
                        <m:t>−</m:t>
                      </m:r>
                      <m:f>
                        <m:fPr>
                          <m:type m:val="lin"/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200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GB" sz="2200" i="1"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GB" sz="22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GB" sz="22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200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GB" sz="2200" i="1"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GB" sz="2200" i="1">
                                      <a:latin typeface="Cambria Math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2200" i="1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sz="2200" i="1" dirty="0" smtClean="0"/>
              </a:p>
              <a:p>
                <a:r>
                  <a:rPr lang="en-GB" sz="2200" dirty="0" smtClean="0"/>
                  <a:t>   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/>
                      </a:rPr>
                      <m:t>=−</m:t>
                    </m:r>
                    <m:sSup>
                      <m:sSup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i="1">
                            <a:latin typeface="Cambria Math"/>
                          </a:rPr>
                          <m:t>∆</m:t>
                        </m:r>
                      </m:e>
                      <m:sup>
                        <m:r>
                          <a:rPr lang="en-GB" sz="2200" i="1">
                            <a:latin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GB" sz="2200" i="1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GB" sz="2200" i="1">
                        <a:latin typeface="Cambria Math"/>
                      </a:rPr>
                      <m:t>/2</m:t>
                    </m:r>
                  </m:oMath>
                </a14:m>
                <a:r>
                  <a:rPr lang="en-GB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 for large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/>
                      </a:rPr>
                      <m:t>𝑙</m:t>
                    </m:r>
                  </m:oMath>
                </a14:m>
                <a:r>
                  <a:rPr lang="en-GB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GB" sz="2200" dirty="0" smtClean="0"/>
                  <a:t> </a:t>
                </a:r>
                <a:endParaRPr lang="en-GB" sz="2200" dirty="0"/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045" y="808693"/>
                <a:ext cx="5667955" cy="3941272"/>
              </a:xfrm>
              <a:prstGeom prst="rect">
                <a:avLst/>
              </a:prstGeom>
              <a:blipFill rotWithShape="1">
                <a:blip r:embed="rId2"/>
                <a:stretch>
                  <a:fillRect b="-113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/>
              <p:cNvSpPr/>
              <p:nvPr/>
            </p:nvSpPr>
            <p:spPr>
              <a:xfrm>
                <a:off x="619028" y="4754393"/>
                <a:ext cx="4339201" cy="117589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GB" sz="2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2200" i="1">
                              <a:latin typeface="Cambria Math"/>
                            </a:rPr>
                            <m:t>2</m:t>
                          </m:r>
                          <m:sSup>
                            <m:sSupPr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i="1">
                                  <a:latin typeface="Cambria Math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GB" sz="2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200" i="1">
                                      <a:latin typeface="Cambria Math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GB" sz="2200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200" i="1">
                              <a:latin typeface="Cambria Math"/>
                            </a:rPr>
                            <m:t>𝑙</m:t>
                          </m:r>
                          <m:r>
                            <a:rPr lang="en-GB" sz="2200" i="1">
                              <a:latin typeface="Cambria Math"/>
                            </a:rPr>
                            <m:t>=</m:t>
                          </m:r>
                          <m:r>
                            <a:rPr lang="en-GB" sz="2200" i="1">
                              <a:latin typeface="Cambria Math"/>
                            </a:rPr>
                            <m:t>𝑚</m:t>
                          </m:r>
                        </m:sub>
                        <m:sup>
                          <m:r>
                            <a:rPr lang="en-GB" sz="2200" i="1">
                              <a:latin typeface="Cambria Math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i="1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sz="2200" i="1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22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2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200" i="1">
                                  <a:latin typeface="Cambria Math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GB" sz="2200" i="1">
                                  <a:latin typeface="Cambria Math"/>
                                </a:rPr>
                                <m:t>𝑚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200" i="1">
                                  <a:latin typeface="Cambria Math"/>
                                </a:rPr>
                                <m:t>𝑐𝑜𝑠</m:t>
                              </m:r>
                              <m:r>
                                <a:rPr lang="en-GB" sz="2200" i="1"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6" name="Rechtec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8" y="4754393"/>
                <a:ext cx="4339201" cy="11758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 Verbindung mit Pfeil 7"/>
          <p:cNvCxnSpPr/>
          <p:nvPr/>
        </p:nvCxnSpPr>
        <p:spPr bwMode="auto">
          <a:xfrm flipV="1">
            <a:off x="1584960" y="1600200"/>
            <a:ext cx="2118360" cy="31541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9963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973455"/>
            <a:ext cx="6628130" cy="5059386"/>
          </a:xfrm>
          <a:prstGeom prst="rect">
            <a:avLst/>
          </a:prstGeom>
          <a:noFill/>
          <a:ln w="317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Hankel spectrum after differential transform</a:t>
            </a:r>
            <a:endParaRPr lang="en-GB" dirty="0"/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1686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" y="1197925"/>
            <a:ext cx="8238387" cy="4638993"/>
          </a:xfrm>
          <a:prstGeom prst="rect">
            <a:avLst/>
          </a:prstGeom>
          <a:noFill/>
          <a:ln w="317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Improvement by using 1. order differential transform</a:t>
            </a:r>
            <a:endParaRPr lang="en-GB" dirty="0"/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1686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875" y="1197925"/>
            <a:ext cx="8156470" cy="4638993"/>
          </a:xfrm>
          <a:prstGeom prst="rect">
            <a:avLst/>
          </a:prstGeom>
          <a:noFill/>
          <a:ln w="317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Improvement by using 2. order differential transform</a:t>
            </a:r>
            <a:endParaRPr lang="en-GB" dirty="0"/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9953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43753" y="2111188"/>
            <a:ext cx="840441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00">
              <a:spcBef>
                <a:spcPts val="500"/>
              </a:spcBef>
            </a:pPr>
            <a:r>
              <a:rPr lang="en-GB" sz="3200" b="1" dirty="0" smtClean="0">
                <a:solidFill>
                  <a:srgbClr val="FF0000"/>
                </a:solidFill>
              </a:rPr>
              <a:t>EDGRN/EDCMP </a:t>
            </a:r>
            <a:r>
              <a:rPr lang="en-GB" sz="3200" b="1" dirty="0">
                <a:solidFill>
                  <a:srgbClr val="FF0000"/>
                </a:solidFill>
              </a:rPr>
              <a:t>- Computation of </a:t>
            </a:r>
            <a:r>
              <a:rPr lang="en-GB" sz="3200" b="1" dirty="0" err="1">
                <a:solidFill>
                  <a:srgbClr val="FF0000"/>
                </a:solidFill>
              </a:rPr>
              <a:t>coseismic</a:t>
            </a:r>
            <a:r>
              <a:rPr lang="en-GB" sz="3200" b="1" dirty="0">
                <a:solidFill>
                  <a:srgbClr val="FF0000"/>
                </a:solidFill>
              </a:rPr>
              <a:t> static deformation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FF0000"/>
                </a:solidFill>
              </a:rPr>
              <a:t>Green’s function approach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FF0000"/>
                </a:solidFill>
              </a:rPr>
              <a:t>Analytical Okada’s solutions based on a homogeneous </a:t>
            </a:r>
            <a:r>
              <a:rPr lang="en-GB" dirty="0" err="1">
                <a:solidFill>
                  <a:srgbClr val="FF0000"/>
                </a:solidFill>
              </a:rPr>
              <a:t>halfspace</a:t>
            </a:r>
            <a:r>
              <a:rPr lang="en-GB" dirty="0">
                <a:solidFill>
                  <a:srgbClr val="FF0000"/>
                </a:solidFill>
              </a:rPr>
              <a:t> model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FF0000"/>
                </a:solidFill>
              </a:rPr>
              <a:t>Layering effect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FF0000"/>
                </a:solidFill>
              </a:rPr>
              <a:t>Exercises with EDGRN/EDCMP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08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pic1.kaixin001.com.cn/pic/app/55/2/1088_201550271_repaste-detail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857" y="1065295"/>
            <a:ext cx="6414228" cy="457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4"/>
          <p:cNvSpPr txBox="1"/>
          <p:nvPr/>
        </p:nvSpPr>
        <p:spPr>
          <a:xfrm>
            <a:off x="0" y="24328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do earthquakes occur?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0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24" y="2254334"/>
            <a:ext cx="3440325" cy="228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4"/>
          <p:cNvSpPr txBox="1">
            <a:spLocks noChangeArrowheads="1"/>
          </p:cNvSpPr>
          <p:nvPr/>
        </p:nvSpPr>
        <p:spPr bwMode="auto">
          <a:xfrm>
            <a:off x="1316509" y="1854223"/>
            <a:ext cx="238075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fault slip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250" name="Picture 2" descr="Bildergebnis für gps s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931" y="86608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3667218" y="2254333"/>
            <a:ext cx="3418432" cy="8878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3399905" y="2254334"/>
            <a:ext cx="3685745" cy="8546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3599411" y="2254334"/>
            <a:ext cx="3486239" cy="1079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3823855" y="2254334"/>
            <a:ext cx="3261795" cy="12952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227048" y="3653573"/>
                <a:ext cx="4330095" cy="1061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/>
                        </a:rPr>
                        <m:t>𝒖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pt-BR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b="1" i="1" smtClean="0">
                              <a:latin typeface="Cambria Math"/>
                            </a:rPr>
                            <m:t>𝑮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>
                                  <a:latin typeface="Cambria Math"/>
                                </a:rPr>
                                <m:t>𝒙</m:t>
                              </m:r>
                              <m:r>
                                <a:rPr lang="de-DE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1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048" y="3653573"/>
                <a:ext cx="4330095" cy="10610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400566" y="4714633"/>
            <a:ext cx="416989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Green's function is 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impulse response of an inhomogeneous differential equation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defined on a domain, with specified initial conditions or boundary conditions.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729947" y="4714633"/>
                <a:ext cx="3923607" cy="120032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Green's function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/>
                      </a:rPr>
                      <m:t>𝑮</m:t>
                    </m:r>
                    <m:d>
                      <m:d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1" i="1">
                            <a:latin typeface="Cambria Math"/>
                          </a:rPr>
                          <m:t>𝒙</m:t>
                        </m:r>
                        <m:r>
                          <a:rPr lang="de-DE" sz="18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800" i="1">
                                <a:latin typeface="Cambria Math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GB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contribution to the observable </a:t>
                </a:r>
                <a14:m>
                  <m:oMath xmlns:m="http://schemas.openxmlformats.org/officeDocument/2006/math">
                    <m:r>
                      <a:rPr lang="de-DE" sz="1800" b="1" i="1">
                        <a:latin typeface="Cambria Math"/>
                      </a:rPr>
                      <m:t>𝒖</m:t>
                    </m:r>
                  </m:oMath>
                </a14:m>
                <a:r>
                  <a:rPr lang="en-GB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(e.g., displacement) at station </a:t>
                </a:r>
                <a14:m>
                  <m:oMath xmlns:m="http://schemas.openxmlformats.org/officeDocument/2006/math">
                    <m:r>
                      <a:rPr lang="pt-BR" sz="1800" b="1" i="1">
                        <a:latin typeface="Cambria Math"/>
                      </a:rPr>
                      <m:t>𝒙</m:t>
                    </m:r>
                    <m:r>
                      <a:rPr lang="pt-BR" sz="1800" b="1" i="1">
                        <a:latin typeface="Cambria Math"/>
                      </a:rPr>
                      <m:t> </m:t>
                    </m:r>
                  </m:oMath>
                </a14:m>
                <a:r>
                  <a:rPr lang="en-GB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produced by a </a:t>
                </a:r>
                <a:r>
                  <a:rPr lang="en-GB" sz="1800" i="1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unit slip</a:t>
                </a:r>
                <a:r>
                  <a:rPr lang="en-GB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fault patch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de-DE" sz="1800" i="1">
                            <a:latin typeface="Cambria Math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GB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47" y="4714633"/>
                <a:ext cx="3923607" cy="1200329"/>
              </a:xfrm>
              <a:prstGeom prst="rect">
                <a:avLst/>
              </a:prstGeom>
              <a:blipFill rotWithShape="1">
                <a:blip r:embed="rId5"/>
                <a:stretch>
                  <a:fillRect l="-1238" t="-2010" r="-1548" b="-653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 Box 54"/>
          <p:cNvSpPr txBox="1">
            <a:spLocks noChangeArrowheads="1"/>
          </p:cNvSpPr>
          <p:nvPr/>
        </p:nvSpPr>
        <p:spPr bwMode="auto">
          <a:xfrm>
            <a:off x="4709935" y="2893619"/>
            <a:ext cx="339092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onvolution of Green’s function with slip distribution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Green’s function approach</a:t>
            </a:r>
            <a:endParaRPr lang="en-GB" dirty="0"/>
          </a:p>
        </p:txBody>
      </p:sp>
      <p:cxnSp>
        <p:nvCxnSpPr>
          <p:cNvPr id="22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7347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Computation of Green’s functions</a:t>
            </a:r>
            <a:endParaRPr lang="en-GB" dirty="0"/>
          </a:p>
        </p:txBody>
      </p:sp>
      <p:cxnSp>
        <p:nvCxnSpPr>
          <p:cNvPr id="1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894123" y="997528"/>
            <a:ext cx="79339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case of a general 3D earth structure, a static Green’s function depends on</a:t>
            </a:r>
          </a:p>
          <a:p>
            <a:pPr marL="800100" indent="-342900">
              <a:buFont typeface="Wingdings" panose="05000000000000000000" pitchFamily="2" charset="2"/>
              <a:buChar char="ü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Observable (displacement vector, strain/stress tensor, …)</a:t>
            </a:r>
          </a:p>
          <a:p>
            <a:pPr marL="800100" indent="-342900">
              <a:buFont typeface="Wingdings" panose="05000000000000000000" pitchFamily="2" charset="2"/>
              <a:buChar char="ü"/>
            </a:pP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 mechanism (strike-slip, dip-slip, CLVD, inflation)</a:t>
            </a:r>
          </a:p>
          <a:p>
            <a:pPr marL="800100" indent="-342900">
              <a:buFont typeface="Wingdings" panose="05000000000000000000" pitchFamily="2" charset="2"/>
              <a:buChar char="ü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site (3D)</a:t>
            </a:r>
          </a:p>
          <a:p>
            <a:pPr marL="800100" indent="-342900">
              <a:buFont typeface="Wingdings" panose="05000000000000000000" pitchFamily="2" charset="2"/>
              <a:buChar char="ü"/>
            </a:pP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 location (3D)</a:t>
            </a:r>
          </a:p>
          <a:p>
            <a:pPr marL="457200"/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    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files each including </a:t>
            </a:r>
            <a:r>
              <a:rPr lang="en-GB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6D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4127" y="3078296"/>
            <a:ext cx="80254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case of a laterally homogeneous 1D earth structure, a static Green’s function depends on</a:t>
            </a:r>
          </a:p>
          <a:p>
            <a:pPr marL="800100" indent="-342900">
              <a:buFont typeface="Wingdings" panose="05000000000000000000" pitchFamily="2" charset="2"/>
              <a:buChar char="ü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Observable (displacement vector, strain/stress tensor, …)</a:t>
            </a:r>
          </a:p>
          <a:p>
            <a:pPr marL="800100" indent="-342900">
              <a:buFont typeface="Wingdings" panose="05000000000000000000" pitchFamily="2" charset="2"/>
              <a:buChar char="ü"/>
            </a:pP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 mechanism (strike-slip, dip-slip, CLVD, inflation)</a:t>
            </a:r>
          </a:p>
          <a:p>
            <a:pPr marL="800100" indent="-342900">
              <a:buFont typeface="Wingdings" panose="05000000000000000000" pitchFamily="2" charset="2"/>
              <a:buChar char="ü"/>
            </a:pP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depth (1D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indent="-342900">
              <a:buFont typeface="Wingdings" panose="05000000000000000000" pitchFamily="2" charset="2"/>
              <a:buChar char="ü"/>
            </a:pP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 depth (1D)</a:t>
            </a:r>
          </a:p>
          <a:p>
            <a:pPr marL="800100" indent="-342900">
              <a:buFont typeface="Wingdings" panose="05000000000000000000" pitchFamily="2" charset="2"/>
              <a:buChar char="ü"/>
            </a:pP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distance and azimuth of the observation site relative to source (2D)</a:t>
            </a:r>
          </a:p>
          <a:p>
            <a:pPr marL="457200"/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   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files each including </a:t>
            </a:r>
            <a:r>
              <a:rPr lang="en-GB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4D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5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43753" y="2111188"/>
            <a:ext cx="840441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00">
              <a:spcBef>
                <a:spcPts val="500"/>
              </a:spcBef>
            </a:pPr>
            <a:r>
              <a:rPr lang="en-GB" sz="3200" b="1" dirty="0" smtClean="0"/>
              <a:t>EDGRN/EDCMP </a:t>
            </a:r>
            <a:r>
              <a:rPr lang="en-GB" sz="3200" b="1" dirty="0"/>
              <a:t>- Computation of </a:t>
            </a:r>
            <a:r>
              <a:rPr lang="en-GB" sz="3200" b="1" dirty="0" err="1"/>
              <a:t>coseismic</a:t>
            </a:r>
            <a:r>
              <a:rPr lang="en-GB" sz="3200" b="1" dirty="0"/>
              <a:t> static deformation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Green’s function approach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/>
              <a:t>Analytical Okada’s solutions based on a homogeneous </a:t>
            </a:r>
            <a:r>
              <a:rPr lang="en-GB" dirty="0" err="1"/>
              <a:t>halfspace</a:t>
            </a:r>
            <a:r>
              <a:rPr lang="en-GB" dirty="0"/>
              <a:t> model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Layering effect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Exercises with EDGRN/EDCMP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43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Analytical Okada’s solutions</a:t>
            </a:r>
            <a:endParaRPr lang="en-GB" dirty="0"/>
          </a:p>
        </p:txBody>
      </p:sp>
      <p:cxnSp>
        <p:nvCxnSpPr>
          <p:cNvPr id="1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TextBox 3"/>
          <p:cNvSpPr txBox="1"/>
          <p:nvPr/>
        </p:nvSpPr>
        <p:spPr>
          <a:xfrm>
            <a:off x="894123" y="997528"/>
            <a:ext cx="7933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of an elastic half-space to a point or rectangular dislocation source</a:t>
            </a:r>
          </a:p>
          <a:p>
            <a:pPr algn="ctr"/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pPr algn="ctr"/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most used because of their analytical closed form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4123" y="4378661"/>
            <a:ext cx="79339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formulae are given in</a:t>
            </a:r>
          </a:p>
          <a:p>
            <a:pPr algn="ctr"/>
            <a:endParaRPr lang="en-GB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Okada, Y., 1992. Internal deformation due to shear and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tensile faults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half-space. Bulletin of the Seismological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Society of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America 82, 1018–1040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 code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free available in the form of FORTRAN subroutine.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29" y="2222853"/>
            <a:ext cx="3083078" cy="20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377" y="2222853"/>
            <a:ext cx="2601798" cy="2047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67" y="2334330"/>
            <a:ext cx="2328393" cy="1825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45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43753" y="2111188"/>
            <a:ext cx="840441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00">
              <a:spcBef>
                <a:spcPts val="500"/>
              </a:spcBef>
            </a:pPr>
            <a:r>
              <a:rPr lang="en-GB" sz="3200" b="1" dirty="0" smtClean="0"/>
              <a:t>EDGRN/EDCMP </a:t>
            </a:r>
            <a:r>
              <a:rPr lang="en-GB" sz="3200" b="1" dirty="0"/>
              <a:t>- Computation of </a:t>
            </a:r>
            <a:r>
              <a:rPr lang="en-GB" sz="3200" b="1" dirty="0" err="1"/>
              <a:t>coseismic</a:t>
            </a:r>
            <a:r>
              <a:rPr lang="en-GB" sz="3200" b="1" dirty="0"/>
              <a:t> static deformation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Green’s function approach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Analytical Okada’s solutions based on a homogeneous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halfspace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model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/>
              <a:t>Layering effect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Exercises with EDGRN/EDCMP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48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Layering effect</a:t>
            </a:r>
            <a:endParaRPr lang="en-GB" dirty="0"/>
          </a:p>
        </p:txBody>
      </p:sp>
      <p:cxnSp>
        <p:nvCxnSpPr>
          <p:cNvPr id="1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TextBox 3"/>
          <p:cNvSpPr txBox="1"/>
          <p:nvPr/>
        </p:nvSpPr>
        <p:spPr>
          <a:xfrm>
            <a:off x="894123" y="997528"/>
            <a:ext cx="7933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Neglecting the effect of the layered earth structure</a:t>
            </a:r>
          </a:p>
          <a:p>
            <a:pPr algn="ctr"/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affect the accuracy of Green’s functions by up to 10-20% 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73" y="1770611"/>
            <a:ext cx="3506193" cy="4048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omp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26" y="2572325"/>
            <a:ext cx="4301583" cy="316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9105" y="1990589"/>
            <a:ext cx="3850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Leading to underestimate of the source depth from geodetic data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45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Semi-analytical solutions</a:t>
            </a:r>
            <a:endParaRPr lang="en-GB" dirty="0"/>
          </a:p>
        </p:txBody>
      </p:sp>
      <p:cxnSp>
        <p:nvCxnSpPr>
          <p:cNvPr id="1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TextBox 3"/>
          <p:cNvSpPr txBox="1"/>
          <p:nvPr/>
        </p:nvSpPr>
        <p:spPr>
          <a:xfrm>
            <a:off x="894123" y="997528"/>
            <a:ext cx="74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of a multi-layered elastic half-space to a finite dislocation source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1942" y="1500311"/>
            <a:ext cx="7410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Lorenzo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Martin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F., Roth, F., 2003. Computation of deformation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induced by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earthquakes in a multi-layered elastic crust - FORTRAN programs EDGRN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EDCMP. Computers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Geosciences 29 (2),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195-207.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00" y="2356247"/>
            <a:ext cx="3567802" cy="3466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912" y="2356247"/>
            <a:ext cx="3515504" cy="3490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45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43753" y="2111188"/>
            <a:ext cx="840441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00">
              <a:spcBef>
                <a:spcPts val="500"/>
              </a:spcBef>
            </a:pPr>
            <a:r>
              <a:rPr lang="en-GB" sz="3200" b="1" dirty="0" smtClean="0"/>
              <a:t>EDGRN/EDCMP </a:t>
            </a:r>
            <a:r>
              <a:rPr lang="en-GB" sz="3200" b="1" dirty="0"/>
              <a:t>- Computation of </a:t>
            </a:r>
            <a:r>
              <a:rPr lang="en-GB" sz="3200" b="1" dirty="0" err="1"/>
              <a:t>coseismic</a:t>
            </a:r>
            <a:r>
              <a:rPr lang="en-GB" sz="3200" b="1" dirty="0"/>
              <a:t> static deformation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Green’s function approach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Analytical Okada’s solutions based on a homogeneous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halfspace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model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Layering effect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/>
              <a:t>Exercises with EDGRN/EDCMP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1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Input of EDGRN</a:t>
            </a:r>
            <a:endParaRPr lang="en-GB" dirty="0"/>
          </a:p>
        </p:txBody>
      </p:sp>
      <p:cxnSp>
        <p:nvCxnSpPr>
          <p:cNvPr id="1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7745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Input of EDGRN</a:t>
            </a:r>
            <a:endParaRPr lang="en-GB" dirty="0"/>
          </a:p>
        </p:txBody>
      </p:sp>
      <p:cxnSp>
        <p:nvCxnSpPr>
          <p:cNvPr id="1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648404" y="753684"/>
            <a:ext cx="3815468" cy="528606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GB" sz="750" dirty="0" smtClean="0">
                <a:solidFill>
                  <a:schemeClr val="bg1"/>
                </a:solidFill>
                <a:latin typeface="Century" panose="02040604050505020304" pitchFamily="18" charset="0"/>
              </a:rPr>
              <a:t>#==============================================================</a:t>
            </a:r>
            <a:endParaRPr lang="en-GB" sz="75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This is the input file of FORTRAN77 program "</a:t>
            </a:r>
            <a:r>
              <a:rPr lang="en-GB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edgrn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" for calculating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the Green's functions of a layered elastic half-space earth model. All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results will be stored in the given directory and provide the necessary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data base for the program "</a:t>
            </a:r>
            <a:r>
              <a:rPr lang="en-GB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edcmp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" for computing elastic deformations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(3 displacement components, 6 strain/stress components and 2 vertical tilt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components) induced by a general dislocation source.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For questions please contact with e-mail to "wang@gfz-potsdam.de".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First implemented in May, 1997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Last modified: Nov, 2001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by </a:t>
            </a:r>
            <a:r>
              <a:rPr lang="en-GB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Rongjiang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 Wang</a:t>
            </a:r>
          </a:p>
          <a:p>
            <a:r>
              <a:rPr lang="de-DE" sz="750" dirty="0">
                <a:solidFill>
                  <a:schemeClr val="bg1"/>
                </a:solidFill>
                <a:latin typeface="Century" panose="02040604050505020304" pitchFamily="18" charset="0"/>
              </a:rPr>
              <a:t># </a:t>
            </a:r>
            <a:r>
              <a:rPr lang="de-DE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GeoForschungsZetrum</a:t>
            </a:r>
            <a:r>
              <a:rPr lang="de-DE" sz="750" dirty="0">
                <a:solidFill>
                  <a:schemeClr val="bg1"/>
                </a:solidFill>
                <a:latin typeface="Century" panose="02040604050505020304" pitchFamily="18" charset="0"/>
              </a:rPr>
              <a:t> Potsdam, Telegrafenberg, 14473 Potsdam, Germany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For questions and suggestions please send e-mails to wang@gfz-potsdam.de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#------------------------------------------------------------------------------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#PARAMETERS FOR THE OBSERVATION PROFILE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#======================================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1. the uniform depth of the observation points [m]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2. number of the equidistant radial distances (max. = </a:t>
            </a:r>
            <a:r>
              <a:rPr lang="en-GB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nrmax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 in </a:t>
            </a:r>
            <a:r>
              <a:rPr lang="en-GB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edgglobal.h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),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   the start and end of the distances [m]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3. number of the equidistant source depths (max. = </a:t>
            </a:r>
            <a:r>
              <a:rPr lang="en-GB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nzsmax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 in </a:t>
            </a:r>
            <a:r>
              <a:rPr lang="en-GB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edgglobal.h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),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   the start and end of the source depths [m]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   If possible, please choose the observation depth either significantly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   different from the source depths or identical with one of them.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   The 2D distance and depth grids defined here should be necessarily large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   and dense enough for the discretisation of the real source-observation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   configuration to be considered later.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   r1,r2 = minimum and maximum horizontal source-observation distances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   z1,z2 = minimum and maximum source depths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#------------------------------------------------------------------------------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   0.00d+00                              </a:t>
            </a:r>
            <a:r>
              <a:rPr lang="en-GB" sz="750" dirty="0" smtClean="0">
                <a:solidFill>
                  <a:schemeClr val="bg1"/>
                </a:solidFill>
                <a:latin typeface="Century" panose="02040604050505020304" pitchFamily="18" charset="0"/>
              </a:rPr>
              <a:t>         |</a:t>
            </a:r>
            <a:r>
              <a:rPr lang="en-GB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dble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: </a:t>
            </a:r>
            <a:r>
              <a:rPr lang="en-GB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obs_depth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;</a:t>
            </a:r>
          </a:p>
          <a:p>
            <a:r>
              <a:rPr lang="nn-NO" sz="750" dirty="0">
                <a:solidFill>
                  <a:schemeClr val="bg1"/>
                </a:solidFill>
                <a:latin typeface="Century" panose="02040604050505020304" pitchFamily="18" charset="0"/>
              </a:rPr>
              <a:t> 501  0.00d+00  1000.00d+03      </a:t>
            </a:r>
            <a:r>
              <a:rPr lang="nn-NO" sz="750" dirty="0" smtClean="0">
                <a:solidFill>
                  <a:schemeClr val="bg1"/>
                </a:solidFill>
                <a:latin typeface="Century" panose="02040604050505020304" pitchFamily="18" charset="0"/>
              </a:rPr>
              <a:t>    </a:t>
            </a:r>
            <a:r>
              <a:rPr lang="nn-NO" sz="750" dirty="0">
                <a:solidFill>
                  <a:schemeClr val="bg1"/>
                </a:solidFill>
                <a:latin typeface="Century" panose="02040604050505020304" pitchFamily="18" charset="0"/>
              </a:rPr>
              <a:t>|int: nr; dble: r1, r2;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 201  0.00d+00    40.00d+03         </a:t>
            </a:r>
            <a:r>
              <a:rPr lang="en-GB" sz="750" dirty="0" smtClean="0">
                <a:solidFill>
                  <a:schemeClr val="bg1"/>
                </a:solidFill>
                <a:latin typeface="Century" panose="02040604050505020304" pitchFamily="18" charset="0"/>
              </a:rPr>
              <a:t>   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|</a:t>
            </a:r>
            <a:r>
              <a:rPr lang="en-GB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: </a:t>
            </a:r>
            <a:r>
              <a:rPr lang="en-GB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nzs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; </a:t>
            </a:r>
            <a:r>
              <a:rPr lang="en-GB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dble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: zs1, zs2;</a:t>
            </a:r>
          </a:p>
          <a:p>
            <a:r>
              <a:rPr lang="en-GB" sz="750" dirty="0" smtClean="0">
                <a:solidFill>
                  <a:schemeClr val="bg1"/>
                </a:solidFill>
                <a:latin typeface="Century" panose="02040604050505020304" pitchFamily="18" charset="0"/>
              </a:rPr>
              <a:t>#------------------------------------------------------------------------------</a:t>
            </a:r>
          </a:p>
          <a:p>
            <a:r>
              <a:rPr lang="en-GB" sz="750" dirty="0" smtClean="0">
                <a:solidFill>
                  <a:schemeClr val="bg1"/>
                </a:solidFill>
                <a:latin typeface="Century" panose="02040604050505020304" pitchFamily="18" charset="0"/>
              </a:rPr>
              <a:t>#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65964" y="759709"/>
            <a:ext cx="3948517" cy="528606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GB" sz="750" dirty="0" smtClean="0">
                <a:solidFill>
                  <a:schemeClr val="bg1"/>
                </a:solidFill>
                <a:latin typeface="Century" panose="02040604050505020304" pitchFamily="18" charset="0"/>
              </a:rPr>
              <a:t>#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WAVENUMBER INTEGRATION PARAMETERS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#=================================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1. sampling rate for wavenumber integration (the ratio between the Nyquist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   wavenumber and the really used wavenumber sample; the suggested value is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   10-128: the larger this value is chosen, the more accurate are the results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   but also the more computation time will be required)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#------------------------------------------------------------------------------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 12.0                            |</a:t>
            </a:r>
            <a:r>
              <a:rPr lang="en-GB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dble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: </a:t>
            </a:r>
            <a:r>
              <a:rPr lang="en-GB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srate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;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#------------------------------------------------------------------------------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#OUTPUT FILES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#============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1. output directory, the three file names for fundamental Green's functions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   Note that all file or directory names should not be longer than 80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   characters. Directories must be ended by / (</a:t>
            </a:r>
            <a:r>
              <a:rPr lang="en-GB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unix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) or \ (dos)!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#------------------------------------------------------------------------------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 './</a:t>
            </a:r>
            <a:r>
              <a:rPr lang="en-GB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edgrnfcts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/'  '</a:t>
            </a:r>
            <a:r>
              <a:rPr lang="en-GB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izmhs.ss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'  'izmhs.ds'  'izmhs.cl'  |char: </a:t>
            </a:r>
            <a:r>
              <a:rPr lang="en-GB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outputs,grnfile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(3);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#------------------------------------------------------------------------------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#MULTILAYERED MODEL PARAMETERS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#=============================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The interfaces at which the elastic parameters are continuous, the surface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and the upper boundary of the half-space are all defined by a single data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line; The interfaces, at which the elastic parameters are discontinuous,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are all defined by two data lines. This input format would also be needed for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a graphic plot of the layered model.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Layers which have different upper and lower parameter values, will be treated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as layers with a constant gradient, and will be discretised by a number of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homogeneous sublayers. Errors due to the discretisation are limited within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about 5%.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1. total number of the data lines (max. = </a:t>
            </a:r>
            <a:r>
              <a:rPr lang="en-GB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lmax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 in </a:t>
            </a:r>
            <a:r>
              <a:rPr lang="en-GB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edgglobal.h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)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 2. table for the layered model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#------------------------------------------------------------------------------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   3</a:t>
            </a:r>
            <a:r>
              <a:rPr lang="en-GB" sz="750" dirty="0" smtClean="0">
                <a:solidFill>
                  <a:schemeClr val="bg1"/>
                </a:solidFill>
                <a:latin typeface="Century" panose="02040604050505020304" pitchFamily="18" charset="0"/>
              </a:rPr>
              <a:t>                              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|</a:t>
            </a:r>
            <a:r>
              <a:rPr lang="en-GB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int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: </a:t>
            </a:r>
            <a:r>
              <a:rPr lang="en-GB" sz="750" dirty="0" err="1">
                <a:solidFill>
                  <a:schemeClr val="bg1"/>
                </a:solidFill>
                <a:latin typeface="Century" panose="02040604050505020304" pitchFamily="18" charset="0"/>
              </a:rPr>
              <a:t>no_model_lines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;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#------------------------------------------------------------------------------</a:t>
            </a:r>
          </a:p>
          <a:p>
            <a:r>
              <a:rPr lang="pt-BR" sz="750" dirty="0">
                <a:solidFill>
                  <a:schemeClr val="bg1"/>
                </a:solidFill>
                <a:latin typeface="Century" panose="02040604050505020304" pitchFamily="18" charset="0"/>
              </a:rPr>
              <a:t>#    no  depth[m]       vp[m/s]         vs[m/s]        ro[kg/m^3]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#------------------------------------------------------------------------------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  1      0.000d+00      4.5000d+03      2.4000d+03     2.7000d+03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  2      1.000d+03      4.5000d+03      2.4000d+03     2.7000d+03</a:t>
            </a:r>
          </a:p>
          <a:p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  3      1.000d+03      5.6000d+03      3.3000d+03     2.7000d+03</a:t>
            </a:r>
          </a:p>
          <a:p>
            <a:r>
              <a:rPr lang="en-GB" sz="750" dirty="0" smtClean="0">
                <a:solidFill>
                  <a:schemeClr val="bg1"/>
                </a:solidFill>
                <a:latin typeface="Century" panose="02040604050505020304" pitchFamily="18" charset="0"/>
              </a:rPr>
              <a:t>#=======================</a:t>
            </a:r>
            <a:r>
              <a:rPr lang="en-GB" sz="750" dirty="0">
                <a:solidFill>
                  <a:schemeClr val="bg1"/>
                </a:solidFill>
                <a:latin typeface="Century" panose="02040604050505020304" pitchFamily="18" charset="0"/>
              </a:rPr>
              <a:t>end of input</a:t>
            </a:r>
            <a:r>
              <a:rPr lang="en-GB" sz="750" dirty="0" smtClean="0">
                <a:solidFill>
                  <a:schemeClr val="bg1"/>
                </a:solidFill>
                <a:latin typeface="Century" panose="02040604050505020304" pitchFamily="18" charset="0"/>
              </a:rPr>
              <a:t>================================</a:t>
            </a:r>
            <a:endParaRPr lang="en-GB" sz="75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03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88" name="Picture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48" y="868336"/>
            <a:ext cx="6741921" cy="480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feld 4"/>
          <p:cNvSpPr txBox="1"/>
          <p:nvPr/>
        </p:nvSpPr>
        <p:spPr>
          <a:xfrm>
            <a:off x="0" y="24328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Seismic cycle – Reid’s theory (Reid, 1910)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75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…</a:t>
            </a:r>
            <a:endParaRPr lang="en-GB" dirty="0"/>
          </a:p>
        </p:txBody>
      </p:sp>
      <p:cxnSp>
        <p:nvCxnSpPr>
          <p:cNvPr id="1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7745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43753" y="2111188"/>
            <a:ext cx="84044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00">
              <a:spcBef>
                <a:spcPts val="500"/>
              </a:spcBef>
            </a:pPr>
            <a:r>
              <a:rPr lang="en-GB" sz="3200" b="1" dirty="0"/>
              <a:t>QSEIS – </a:t>
            </a:r>
            <a:r>
              <a:rPr lang="en-GB" sz="3200" b="1" dirty="0" smtClean="0"/>
              <a:t>Computation of synthetic </a:t>
            </a:r>
            <a:r>
              <a:rPr lang="en-GB" sz="3200" b="1" dirty="0"/>
              <a:t>seismograms based on a stratified plane earth model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 smtClean="0"/>
              <a:t>Earth </a:t>
            </a:r>
            <a:r>
              <a:rPr lang="en-GB" dirty="0"/>
              <a:t>flattening transform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Various partial solution filters (options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Different source and receiver site structures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Exercises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91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History and special features of QSEIS</a:t>
            </a:r>
            <a:endParaRPr lang="en-GB" dirty="0"/>
          </a:p>
        </p:txBody>
      </p:sp>
      <p:sp>
        <p:nvSpPr>
          <p:cNvPr id="3" name="Rechteck 2"/>
          <p:cNvSpPr/>
          <p:nvPr/>
        </p:nvSpPr>
        <p:spPr>
          <a:xfrm>
            <a:off x="533400" y="1053614"/>
            <a:ext cx="8427720" cy="4732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2900" indent="-342900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cs typeface="Arial" panose="020B0604020202020204" pitchFamily="34" charset="0"/>
              </a:rPr>
              <a:t>First implementation 1999, current version QSEIS2006</a:t>
            </a:r>
          </a:p>
          <a:p>
            <a:pPr marL="432900" indent="-342900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 err="1" smtClean="0">
                <a:cs typeface="Arial" panose="020B0604020202020204" pitchFamily="34" charset="0"/>
              </a:rPr>
              <a:t>Orthonormalized</a:t>
            </a:r>
            <a:r>
              <a:rPr lang="en-GB" dirty="0" smtClean="0">
                <a:cs typeface="Arial" panose="020B0604020202020204" pitchFamily="34" charset="0"/>
              </a:rPr>
              <a:t> propagator algorithm (equivalent stability as minor matrix and reflectivity methods, but </a:t>
            </a:r>
            <a:r>
              <a:rPr lang="en-GB" dirty="0">
                <a:cs typeface="Arial" panose="020B0604020202020204" pitchFamily="34" charset="0"/>
              </a:rPr>
              <a:t>simpler </a:t>
            </a:r>
            <a:r>
              <a:rPr lang="en-GB" dirty="0" smtClean="0">
                <a:cs typeface="Arial" panose="020B0604020202020204" pitchFamily="34" charset="0"/>
              </a:rPr>
              <a:t>and </a:t>
            </a:r>
            <a:r>
              <a:rPr lang="en-GB" dirty="0">
                <a:cs typeface="Arial" panose="020B0604020202020204" pitchFamily="34" charset="0"/>
              </a:rPr>
              <a:t>more </a:t>
            </a:r>
            <a:r>
              <a:rPr lang="en-GB" dirty="0" smtClean="0">
                <a:cs typeface="Arial" panose="020B0604020202020204" pitchFamily="34" charset="0"/>
              </a:rPr>
              <a:t>efficient)</a:t>
            </a:r>
          </a:p>
          <a:p>
            <a:pPr marL="432900" indent="-342900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cs typeface="Arial" panose="020B0604020202020204" pitchFamily="34" charset="0"/>
              </a:rPr>
              <a:t>Earth flattening transformation</a:t>
            </a:r>
          </a:p>
          <a:p>
            <a:pPr marL="432900" indent="-342900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cs typeface="Arial" panose="020B0604020202020204" pitchFamily="34" charset="0"/>
              </a:rPr>
              <a:t>Anti time-domain aliasing</a:t>
            </a:r>
          </a:p>
          <a:p>
            <a:pPr marL="432900" indent="-342900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cs typeface="Arial" panose="020B0604020202020204" pitchFamily="34" charset="0"/>
              </a:rPr>
              <a:t>Anti space-domain aliasing</a:t>
            </a:r>
          </a:p>
          <a:p>
            <a:pPr marL="432900" indent="-342900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cs typeface="Arial" panose="020B0604020202020204" pitchFamily="34" charset="0"/>
              </a:rPr>
              <a:t>Various partial solution filters</a:t>
            </a:r>
          </a:p>
          <a:p>
            <a:pPr marL="432900" indent="-342900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cs typeface="Arial" panose="020B0604020202020204" pitchFamily="34" charset="0"/>
              </a:rPr>
              <a:t>Different source and receiver site structures</a:t>
            </a:r>
          </a:p>
          <a:p>
            <a:pPr marL="432900" indent="-342900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cs typeface="Arial" panose="020B0604020202020204" pitchFamily="34" charset="0"/>
              </a:rPr>
              <a:t>Broad-band seismograms including static offsets</a:t>
            </a:r>
          </a:p>
          <a:p>
            <a:pPr marL="432900" indent="-342900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4688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Earth flattening transformation</a:t>
            </a:r>
            <a:endParaRPr lang="en-GB" dirty="0"/>
          </a:p>
        </p:txBody>
      </p:sp>
      <p:grpSp>
        <p:nvGrpSpPr>
          <p:cNvPr id="28" name="Gruppieren 29"/>
          <p:cNvGrpSpPr>
            <a:grpSpLocks/>
          </p:cNvGrpSpPr>
          <p:nvPr/>
        </p:nvGrpSpPr>
        <p:grpSpPr bwMode="auto">
          <a:xfrm>
            <a:off x="5628323" y="1214438"/>
            <a:ext cx="1903412" cy="1800225"/>
            <a:chOff x="5857884" y="1428736"/>
            <a:chExt cx="1903887" cy="1800000"/>
          </a:xfrm>
        </p:grpSpPr>
        <p:sp>
          <p:nvSpPr>
            <p:cNvPr id="29" name="Ellipse 17"/>
            <p:cNvSpPr>
              <a:spLocks noChangeArrowheads="1"/>
            </p:cNvSpPr>
            <p:nvPr/>
          </p:nvSpPr>
          <p:spPr bwMode="auto">
            <a:xfrm>
              <a:off x="5857884" y="1428736"/>
              <a:ext cx="1800000" cy="1800000"/>
            </a:xfrm>
            <a:prstGeom prst="ellipse">
              <a:avLst/>
            </a:prstGeom>
            <a:noFill/>
            <a:ln w="63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30" name="Stern mit 4 Zacken 18"/>
            <p:cNvSpPr>
              <a:spLocks noChangeArrowheads="1"/>
            </p:cNvSpPr>
            <p:nvPr/>
          </p:nvSpPr>
          <p:spPr bwMode="auto">
            <a:xfrm>
              <a:off x="6643702" y="1428736"/>
              <a:ext cx="285752" cy="214314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endParaRPr lang="en-GB" altLang="en-US"/>
            </a:p>
          </p:txBody>
        </p:sp>
        <p:cxnSp>
          <p:nvCxnSpPr>
            <p:cNvPr id="31" name="Gerade Verbindung mit Pfeil 20"/>
            <p:cNvCxnSpPr>
              <a:cxnSpLocks noChangeShapeType="1"/>
            </p:cNvCxnSpPr>
            <p:nvPr/>
          </p:nvCxnSpPr>
          <p:spPr bwMode="auto">
            <a:xfrm>
              <a:off x="6833077" y="1579925"/>
              <a:ext cx="785818" cy="642942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Flussdiagramm: Magnetplattenspeicher 21"/>
            <p:cNvSpPr>
              <a:spLocks noChangeArrowheads="1"/>
            </p:cNvSpPr>
            <p:nvPr/>
          </p:nvSpPr>
          <p:spPr bwMode="auto">
            <a:xfrm>
              <a:off x="7618895" y="2189615"/>
              <a:ext cx="142876" cy="142876"/>
            </a:xfrm>
            <a:prstGeom prst="flowChartMagneticDisk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33" name="Textfeld 22"/>
            <p:cNvSpPr txBox="1">
              <a:spLocks noChangeArrowheads="1"/>
            </p:cNvSpPr>
            <p:nvPr/>
          </p:nvSpPr>
          <p:spPr bwMode="auto">
            <a:xfrm>
              <a:off x="5891861" y="2214554"/>
              <a:ext cx="178766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GB" altLang="en-US" sz="1800" b="1" dirty="0"/>
                <a:t>Homogeneous</a:t>
              </a:r>
            </a:p>
            <a:p>
              <a:pPr algn="ctr"/>
              <a:r>
                <a:rPr lang="en-GB" altLang="en-US" sz="1800" b="1" dirty="0"/>
                <a:t>sphere</a:t>
              </a:r>
            </a:p>
          </p:txBody>
        </p:sp>
      </p:grpSp>
      <p:sp>
        <p:nvSpPr>
          <p:cNvPr id="34" name="Rechteck 23"/>
          <p:cNvSpPr>
            <a:spLocks noChangeArrowheads="1"/>
          </p:cNvSpPr>
          <p:nvPr/>
        </p:nvSpPr>
        <p:spPr bwMode="auto">
          <a:xfrm>
            <a:off x="1484948" y="1323975"/>
            <a:ext cx="2643187" cy="17145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endParaRPr lang="en-GB" altLang="en-US"/>
          </a:p>
        </p:txBody>
      </p:sp>
      <p:sp>
        <p:nvSpPr>
          <p:cNvPr id="35" name="Textfeld 24"/>
          <p:cNvSpPr txBox="1">
            <a:spLocks noChangeArrowheads="1"/>
          </p:cNvSpPr>
          <p:nvPr/>
        </p:nvSpPr>
        <p:spPr bwMode="auto">
          <a:xfrm>
            <a:off x="1875473" y="2109788"/>
            <a:ext cx="17875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GB" altLang="en-US" sz="1800" b="1" dirty="0"/>
              <a:t>Homogeneous</a:t>
            </a:r>
          </a:p>
          <a:p>
            <a:pPr algn="ctr"/>
            <a:r>
              <a:rPr lang="en-GB" altLang="en-US" sz="1800" b="1" dirty="0"/>
              <a:t>Half-space</a:t>
            </a:r>
          </a:p>
        </p:txBody>
      </p:sp>
      <p:sp>
        <p:nvSpPr>
          <p:cNvPr id="36" name="Stern mit 4 Zacken 25"/>
          <p:cNvSpPr>
            <a:spLocks noChangeArrowheads="1"/>
          </p:cNvSpPr>
          <p:nvPr/>
        </p:nvSpPr>
        <p:spPr bwMode="auto">
          <a:xfrm>
            <a:off x="2510473" y="1316038"/>
            <a:ext cx="285750" cy="214312"/>
          </a:xfrm>
          <a:prstGeom prst="star4">
            <a:avLst>
              <a:gd name="adj" fmla="val 1250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endParaRPr lang="en-GB" altLang="en-US"/>
          </a:p>
        </p:txBody>
      </p:sp>
      <p:cxnSp>
        <p:nvCxnSpPr>
          <p:cNvPr id="37" name="Gerade Verbindung mit Pfeil 26"/>
          <p:cNvCxnSpPr>
            <a:cxnSpLocks noChangeShapeType="1"/>
          </p:cNvCxnSpPr>
          <p:nvPr/>
        </p:nvCxnSpPr>
        <p:spPr bwMode="auto">
          <a:xfrm>
            <a:off x="2699385" y="1466850"/>
            <a:ext cx="785813" cy="64293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Flussdiagramm: Magnetplattenspeicher 27"/>
          <p:cNvSpPr>
            <a:spLocks noChangeArrowheads="1"/>
          </p:cNvSpPr>
          <p:nvPr/>
        </p:nvSpPr>
        <p:spPr bwMode="auto">
          <a:xfrm>
            <a:off x="3842385" y="1214438"/>
            <a:ext cx="142875" cy="142875"/>
          </a:xfrm>
          <a:prstGeom prst="flowChartMagneticDisk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endParaRPr lang="en-GB" altLang="en-US"/>
          </a:p>
        </p:txBody>
      </p:sp>
      <p:sp>
        <p:nvSpPr>
          <p:cNvPr id="39" name="Pfeil nach links und rechts 30"/>
          <p:cNvSpPr>
            <a:spLocks noChangeArrowheads="1"/>
          </p:cNvSpPr>
          <p:nvPr/>
        </p:nvSpPr>
        <p:spPr bwMode="auto">
          <a:xfrm>
            <a:off x="4628198" y="2000250"/>
            <a:ext cx="571500" cy="2857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endParaRPr lang="en-GB" altLang="en-US"/>
          </a:p>
        </p:txBody>
      </p:sp>
      <p:grpSp>
        <p:nvGrpSpPr>
          <p:cNvPr id="4" name="Gruppieren 3"/>
          <p:cNvGrpSpPr/>
          <p:nvPr/>
        </p:nvGrpSpPr>
        <p:grpSpPr>
          <a:xfrm>
            <a:off x="4556760" y="2181225"/>
            <a:ext cx="4587240" cy="3826193"/>
            <a:chOff x="4556760" y="2181225"/>
            <a:chExt cx="4587240" cy="3826193"/>
          </a:xfrm>
        </p:grpSpPr>
        <p:grpSp>
          <p:nvGrpSpPr>
            <p:cNvPr id="40" name="Gruppieren 49"/>
            <p:cNvGrpSpPr>
              <a:grpSpLocks/>
            </p:cNvGrpSpPr>
            <p:nvPr/>
          </p:nvGrpSpPr>
          <p:grpSpPr bwMode="auto">
            <a:xfrm>
              <a:off x="4556760" y="4221480"/>
              <a:ext cx="2643188" cy="1785938"/>
              <a:chOff x="3643306" y="4286256"/>
              <a:chExt cx="2643206" cy="1785950"/>
            </a:xfrm>
          </p:grpSpPr>
          <p:sp>
            <p:nvSpPr>
              <p:cNvPr id="41" name="Rechteck 32"/>
              <p:cNvSpPr>
                <a:spLocks noChangeArrowheads="1"/>
              </p:cNvSpPr>
              <p:nvPr/>
            </p:nvSpPr>
            <p:spPr bwMode="auto">
              <a:xfrm>
                <a:off x="3643306" y="4395880"/>
                <a:ext cx="2643206" cy="167632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  <a:tileRect/>
              </a:gra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2" name="Textfeld 33"/>
              <p:cNvSpPr txBox="1">
                <a:spLocks noChangeArrowheads="1"/>
              </p:cNvSpPr>
              <p:nvPr/>
            </p:nvSpPr>
            <p:spPr bwMode="auto">
              <a:xfrm>
                <a:off x="3777998" y="5072074"/>
                <a:ext cx="230063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GB" altLang="en-US" sz="1800" b="1" dirty="0"/>
                  <a:t>Half-space</a:t>
                </a:r>
              </a:p>
              <a:p>
                <a:pPr algn="ctr"/>
                <a:r>
                  <a:rPr lang="en-GB" altLang="en-US" sz="1800" b="1" dirty="0"/>
                  <a:t>with</a:t>
                </a:r>
              </a:p>
              <a:p>
                <a:pPr algn="ctr"/>
                <a:r>
                  <a:rPr lang="en-GB" altLang="en-US" sz="1800" b="1" dirty="0"/>
                  <a:t>equivalent gradient</a:t>
                </a:r>
              </a:p>
            </p:txBody>
          </p:sp>
          <p:sp>
            <p:nvSpPr>
              <p:cNvPr id="43" name="Stern mit 4 Zacken 34"/>
              <p:cNvSpPr>
                <a:spLocks noChangeArrowheads="1"/>
              </p:cNvSpPr>
              <p:nvPr/>
            </p:nvSpPr>
            <p:spPr bwMode="auto">
              <a:xfrm>
                <a:off x="4668377" y="4387567"/>
                <a:ext cx="285752" cy="209541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4" name="Flussdiagramm: Magnetplattenspeicher 36"/>
              <p:cNvSpPr>
                <a:spLocks noChangeArrowheads="1"/>
              </p:cNvSpPr>
              <p:nvPr/>
            </p:nvSpPr>
            <p:spPr bwMode="auto">
              <a:xfrm>
                <a:off x="6000760" y="4286256"/>
                <a:ext cx="142876" cy="139694"/>
              </a:xfrm>
              <a:prstGeom prst="flowChartMagneticDisk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5" name="Freihandform 39"/>
              <p:cNvSpPr>
                <a:spLocks/>
              </p:cNvSpPr>
              <p:nvPr/>
            </p:nvSpPr>
            <p:spPr bwMode="auto">
              <a:xfrm>
                <a:off x="4864248" y="4463677"/>
                <a:ext cx="1205345" cy="360323"/>
              </a:xfrm>
              <a:custGeom>
                <a:avLst/>
                <a:gdLst>
                  <a:gd name="T0" fmla="*/ 0 w 1205345"/>
                  <a:gd name="T1" fmla="*/ 119199 h 368531"/>
                  <a:gd name="T2" fmla="*/ 290945 w 1205345"/>
                  <a:gd name="T3" fmla="*/ 301970 h 368531"/>
                  <a:gd name="T4" fmla="*/ 822960 w 1205345"/>
                  <a:gd name="T5" fmla="*/ 301970 h 368531"/>
                  <a:gd name="T6" fmla="*/ 1205345 w 1205345"/>
                  <a:gd name="T7" fmla="*/ 0 h 3685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345"/>
                  <a:gd name="T13" fmla="*/ 0 h 368531"/>
                  <a:gd name="T14" fmla="*/ 1205345 w 1205345"/>
                  <a:gd name="T15" fmla="*/ 368531 h 3685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345" h="368531">
                    <a:moveTo>
                      <a:pt x="0" y="124691"/>
                    </a:moveTo>
                    <a:cubicBezTo>
                      <a:pt x="76892" y="204355"/>
                      <a:pt x="153785" y="284019"/>
                      <a:pt x="290945" y="315884"/>
                    </a:cubicBezTo>
                    <a:cubicBezTo>
                      <a:pt x="428105" y="347749"/>
                      <a:pt x="670560" y="368531"/>
                      <a:pt x="822960" y="315884"/>
                    </a:cubicBezTo>
                    <a:cubicBezTo>
                      <a:pt x="975360" y="263237"/>
                      <a:pt x="1090352" y="131618"/>
                      <a:pt x="1205345" y="0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46" name="Gruppieren 50"/>
            <p:cNvGrpSpPr>
              <a:grpSpLocks/>
            </p:cNvGrpSpPr>
            <p:nvPr/>
          </p:nvGrpSpPr>
          <p:grpSpPr bwMode="auto">
            <a:xfrm>
              <a:off x="5101273" y="2181225"/>
              <a:ext cx="4027487" cy="1897380"/>
              <a:chOff x="5116936" y="2531740"/>
              <a:chExt cx="4027064" cy="1897398"/>
            </a:xfrm>
          </p:grpSpPr>
          <p:cxnSp>
            <p:nvCxnSpPr>
              <p:cNvPr id="47" name="Gerade Verbindung mit Pfeil 46"/>
              <p:cNvCxnSpPr/>
              <p:nvPr/>
            </p:nvCxnSpPr>
            <p:spPr bwMode="auto">
              <a:xfrm flipH="1" flipV="1">
                <a:off x="7547145" y="2531740"/>
                <a:ext cx="168255" cy="968703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48" name="Gerade Verbindung mit Pfeil 47"/>
              <p:cNvCxnSpPr/>
              <p:nvPr/>
            </p:nvCxnSpPr>
            <p:spPr bwMode="auto">
              <a:xfrm rot="5400000">
                <a:off x="7036783" y="3893381"/>
                <a:ext cx="571505" cy="500009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49" name="Textfeld 48"/>
              <p:cNvSpPr txBox="1">
                <a:spLocks noChangeArrowheads="1"/>
              </p:cNvSpPr>
              <p:nvPr/>
            </p:nvSpPr>
            <p:spPr bwMode="auto">
              <a:xfrm>
                <a:off x="5116936" y="3457518"/>
                <a:ext cx="402706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r>
                  <a:rPr lang="en-GB" altLang="en-US" sz="2000" b="1" i="1" u="sng">
                    <a:solidFill>
                      <a:schemeClr val="bg1"/>
                    </a:solidFill>
                  </a:rPr>
                  <a:t>Same travel time and amplitude</a:t>
                </a:r>
              </a:p>
            </p:txBody>
          </p:sp>
        </p:grpSp>
        <p:sp>
          <p:nvSpPr>
            <p:cNvPr id="50" name="Textfeld 48"/>
            <p:cNvSpPr txBox="1">
              <a:spLocks noChangeArrowheads="1"/>
            </p:cNvSpPr>
            <p:nvPr/>
          </p:nvSpPr>
          <p:spPr bwMode="auto">
            <a:xfrm>
              <a:off x="5116513" y="3106994"/>
              <a:ext cx="4027487" cy="400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r>
                <a:rPr lang="en-GB" altLang="en-US" sz="2000" b="1" i="1" u="sng" dirty="0"/>
                <a:t>Same travel time and amplitude</a:t>
              </a:r>
            </a:p>
          </p:txBody>
        </p:sp>
      </p:grpSp>
      <p:sp>
        <p:nvSpPr>
          <p:cNvPr id="52" name="Textfeld 51"/>
          <p:cNvSpPr txBox="1"/>
          <p:nvPr/>
        </p:nvSpPr>
        <p:spPr>
          <a:xfrm>
            <a:off x="874422" y="4807238"/>
            <a:ext cx="3592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Müller’s EFT (Müller 1985)   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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Gerade Verbindung 50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4688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8" y="972503"/>
            <a:ext cx="8393112" cy="4951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Müller’s earth flattening transformation</a:t>
            </a:r>
            <a:endParaRPr lang="en-GB" dirty="0"/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4688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3" y="1700213"/>
            <a:ext cx="5599112" cy="407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838325"/>
            <a:ext cx="27146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Accuracy of Müller’s earth flattening transformation</a:t>
            </a:r>
            <a:endParaRPr lang="en-GB" dirty="0"/>
          </a:p>
        </p:txBody>
      </p:sp>
      <p:cxnSp>
        <p:nvCxnSpPr>
          <p:cNvPr id="5" name="Gerade Verbindung 4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4688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6" b="-6506"/>
          <a:stretch/>
        </p:blipFill>
        <p:spPr bwMode="auto">
          <a:xfrm>
            <a:off x="1287780" y="802800"/>
            <a:ext cx="6530340" cy="556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IASP91 earth’s reference model – after EFT</a:t>
            </a:r>
            <a:endParaRPr lang="en-GB" dirty="0"/>
          </a:p>
        </p:txBody>
      </p:sp>
      <p:cxnSp>
        <p:nvCxnSpPr>
          <p:cNvPr id="5" name="Gerade Verbindung 4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4688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qssp-2010\Saul\tests\qssp-qsei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973455"/>
            <a:ext cx="7378065" cy="4985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Comparison with spherical model results</a:t>
            </a:r>
            <a:endParaRPr lang="en-GB" dirty="0"/>
          </a:p>
        </p:txBody>
      </p:sp>
      <p:cxnSp>
        <p:nvCxnSpPr>
          <p:cNvPr id="6" name="Gerade Verbindung 5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4688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43753" y="2111188"/>
            <a:ext cx="84044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00">
              <a:spcBef>
                <a:spcPts val="500"/>
              </a:spcBef>
            </a:pPr>
            <a:r>
              <a:rPr lang="en-GB" sz="3200" b="1" dirty="0" smtClean="0"/>
              <a:t>QSEIS </a:t>
            </a:r>
            <a:r>
              <a:rPr lang="en-GB" sz="3200" b="1" dirty="0"/>
              <a:t>– </a:t>
            </a:r>
            <a:r>
              <a:rPr lang="en-GB" sz="3200" b="1" dirty="0" smtClean="0"/>
              <a:t>Computation of synthetic </a:t>
            </a:r>
            <a:r>
              <a:rPr lang="en-GB" sz="3200" b="1" dirty="0"/>
              <a:t>seismograms </a:t>
            </a:r>
            <a:r>
              <a:rPr lang="en-GB" sz="3200" b="1" dirty="0" smtClean="0"/>
              <a:t>based on a stratified </a:t>
            </a:r>
            <a:r>
              <a:rPr lang="en-GB" sz="3200" b="1" dirty="0"/>
              <a:t>plane </a:t>
            </a:r>
            <a:r>
              <a:rPr lang="en-GB" sz="3200" b="1" dirty="0" smtClean="0"/>
              <a:t>earth model</a:t>
            </a:r>
            <a:endParaRPr lang="en-GB" sz="3200" b="1" dirty="0"/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Earth flattening transform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/>
              <a:t>Various partial solution filters (options</a:t>
            </a:r>
            <a:r>
              <a:rPr lang="en-GB" dirty="0" smtClean="0"/>
              <a:t>)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Different source and receiver site structures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Exercises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57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Filter wave phases with shallow penetration depth</a:t>
            </a:r>
            <a:endParaRPr lang="en-GB" dirty="0"/>
          </a:p>
        </p:txBody>
      </p:sp>
      <p:sp>
        <p:nvSpPr>
          <p:cNvPr id="17" name="Textfeld 16"/>
          <p:cNvSpPr txBox="1">
            <a:spLocks noChangeArrowheads="1"/>
          </p:cNvSpPr>
          <p:nvPr/>
        </p:nvSpPr>
        <p:spPr bwMode="auto">
          <a:xfrm>
            <a:off x="1643063" y="5233988"/>
            <a:ext cx="60336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GB" altLang="en-US" b="1" dirty="0" smtClean="0"/>
              <a:t>(A</a:t>
            </a:r>
            <a:r>
              <a:rPr lang="en-GB" altLang="en-US" b="1" dirty="0">
                <a:sym typeface="Symbol" pitchFamily="18" charset="2"/>
              </a:rPr>
              <a:t></a:t>
            </a:r>
            <a:r>
              <a:rPr lang="en-GB" altLang="en-US" b="1" dirty="0"/>
              <a:t>B) instead of A </a:t>
            </a:r>
            <a:r>
              <a:rPr lang="en-GB" altLang="en-US" b="1" dirty="0">
                <a:sym typeface="Symbol" pitchFamily="18" charset="2"/>
              </a:rPr>
              <a:t> shallow-path filter</a:t>
            </a:r>
            <a:endParaRPr lang="en-GB" altLang="en-US" b="1" dirty="0"/>
          </a:p>
        </p:txBody>
      </p:sp>
      <p:grpSp>
        <p:nvGrpSpPr>
          <p:cNvPr id="20" name="Gruppieren 19"/>
          <p:cNvGrpSpPr/>
          <p:nvPr/>
        </p:nvGrpSpPr>
        <p:grpSpPr>
          <a:xfrm>
            <a:off x="1428750" y="1382078"/>
            <a:ext cx="2786063" cy="3500437"/>
            <a:chOff x="1428750" y="1382078"/>
            <a:chExt cx="2786063" cy="3500437"/>
          </a:xfrm>
        </p:grpSpPr>
        <p:grpSp>
          <p:nvGrpSpPr>
            <p:cNvPr id="2" name="Gruppieren 25"/>
            <p:cNvGrpSpPr>
              <a:grpSpLocks/>
            </p:cNvGrpSpPr>
            <p:nvPr/>
          </p:nvGrpSpPr>
          <p:grpSpPr bwMode="auto">
            <a:xfrm>
              <a:off x="1428750" y="1382078"/>
              <a:ext cx="2786063" cy="3500437"/>
              <a:chOff x="1285852" y="2643182"/>
              <a:chExt cx="2786082" cy="3500462"/>
            </a:xfrm>
          </p:grpSpPr>
          <p:sp>
            <p:nvSpPr>
              <p:cNvPr id="3" name="Rechteck 8"/>
              <p:cNvSpPr>
                <a:spLocks noChangeArrowheads="1"/>
              </p:cNvSpPr>
              <p:nvPr/>
            </p:nvSpPr>
            <p:spPr bwMode="auto">
              <a:xfrm>
                <a:off x="1500166" y="2643182"/>
                <a:ext cx="2428892" cy="3500462"/>
              </a:xfrm>
              <a:prstGeom prst="rect">
                <a:avLst/>
              </a:prstGeom>
              <a:gradFill rotWithShape="0">
                <a:gsLst>
                  <a:gs pos="0">
                    <a:srgbClr val="DCEBF5"/>
                  </a:gs>
                  <a:gs pos="8000">
                    <a:srgbClr val="83A7C3"/>
                  </a:gs>
                  <a:gs pos="13000">
                    <a:srgbClr val="768FB9"/>
                  </a:gs>
                  <a:gs pos="21001">
                    <a:srgbClr val="83A7C3"/>
                  </a:gs>
                  <a:gs pos="52000">
                    <a:srgbClr val="FFFFFF"/>
                  </a:gs>
                  <a:gs pos="56000">
                    <a:srgbClr val="9C6563"/>
                  </a:gs>
                  <a:gs pos="58000">
                    <a:srgbClr val="80302D"/>
                  </a:gs>
                  <a:gs pos="71001">
                    <a:srgbClr val="C0524E"/>
                  </a:gs>
                  <a:gs pos="94000">
                    <a:srgbClr val="EBDAD4"/>
                  </a:gs>
                  <a:gs pos="100000">
                    <a:srgbClr val="55261C"/>
                  </a:gs>
                </a:gsLst>
                <a:lin ang="5400000"/>
              </a:gra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" name="Stern mit 4 Zacken 9"/>
              <p:cNvSpPr>
                <a:spLocks noChangeArrowheads="1"/>
              </p:cNvSpPr>
              <p:nvPr/>
            </p:nvSpPr>
            <p:spPr bwMode="auto">
              <a:xfrm>
                <a:off x="1714480" y="2714620"/>
                <a:ext cx="142876" cy="142876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5" name="Freihandform 11"/>
              <p:cNvSpPr>
                <a:spLocks/>
              </p:cNvSpPr>
              <p:nvPr/>
            </p:nvSpPr>
            <p:spPr bwMode="auto">
              <a:xfrm>
                <a:off x="1787236" y="2651760"/>
                <a:ext cx="1371600" cy="362989"/>
              </a:xfrm>
              <a:custGeom>
                <a:avLst/>
                <a:gdLst>
                  <a:gd name="T0" fmla="*/ 0 w 1371600"/>
                  <a:gd name="T1" fmla="*/ 133004 h 362989"/>
                  <a:gd name="T2" fmla="*/ 706582 w 1371600"/>
                  <a:gd name="T3" fmla="*/ 340822 h 362989"/>
                  <a:gd name="T4" fmla="*/ 1371600 w 1371600"/>
                  <a:gd name="T5" fmla="*/ 0 h 36298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71600" h="362989">
                    <a:moveTo>
                      <a:pt x="0" y="133004"/>
                    </a:moveTo>
                    <a:cubicBezTo>
                      <a:pt x="238991" y="247996"/>
                      <a:pt x="477982" y="362989"/>
                      <a:pt x="706582" y="340822"/>
                    </a:cubicBezTo>
                    <a:cubicBezTo>
                      <a:pt x="935182" y="318655"/>
                      <a:pt x="1153391" y="159327"/>
                      <a:pt x="1371600" y="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" name="Freihandform 16"/>
              <p:cNvSpPr>
                <a:spLocks/>
              </p:cNvSpPr>
              <p:nvPr/>
            </p:nvSpPr>
            <p:spPr bwMode="auto">
              <a:xfrm>
                <a:off x="1787236" y="2793076"/>
                <a:ext cx="1346662" cy="1701339"/>
              </a:xfrm>
              <a:custGeom>
                <a:avLst/>
                <a:gdLst>
                  <a:gd name="T0" fmla="*/ 0 w 1346662"/>
                  <a:gd name="T1" fmla="*/ 0 h 1701339"/>
                  <a:gd name="T2" fmla="*/ 781397 w 1346662"/>
                  <a:gd name="T3" fmla="*/ 1695797 h 1701339"/>
                  <a:gd name="T4" fmla="*/ 1346662 w 1346662"/>
                  <a:gd name="T5" fmla="*/ 33251 h 170133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46662" h="1701339">
                    <a:moveTo>
                      <a:pt x="0" y="0"/>
                    </a:moveTo>
                    <a:cubicBezTo>
                      <a:pt x="278476" y="845127"/>
                      <a:pt x="556953" y="1690255"/>
                      <a:pt x="781397" y="1695797"/>
                    </a:cubicBezTo>
                    <a:cubicBezTo>
                      <a:pt x="1005841" y="1701339"/>
                      <a:pt x="1176251" y="867295"/>
                      <a:pt x="1346662" y="33251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cxnSp>
            <p:nvCxnSpPr>
              <p:cNvPr id="7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1285852" y="3500438"/>
                <a:ext cx="2786082" cy="0"/>
              </a:xfrm>
              <a:prstGeom prst="line">
                <a:avLst/>
              </a:prstGeom>
              <a:noFill/>
              <a:ln w="19050" algn="ctr">
                <a:solidFill>
                  <a:schemeClr val="bg1"/>
                </a:solidFill>
                <a:prstDash val="sysDash"/>
                <a:round/>
                <a:headEnd/>
                <a:tailEnd/>
              </a:ln>
            </p:spPr>
          </p:cxnSp>
        </p:grpSp>
        <p:sp>
          <p:nvSpPr>
            <p:cNvPr id="18" name="Rechteck 17"/>
            <p:cNvSpPr/>
            <p:nvPr/>
          </p:nvSpPr>
          <p:spPr>
            <a:xfrm>
              <a:off x="2486118" y="4188768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altLang="en-US" b="1" dirty="0"/>
                <a:t>A</a:t>
              </a:r>
              <a:endParaRPr lang="en-GB" dirty="0"/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4929188" y="1382078"/>
            <a:ext cx="2786062" cy="3500437"/>
            <a:chOff x="4929188" y="1382078"/>
            <a:chExt cx="2786062" cy="3500437"/>
          </a:xfrm>
        </p:grpSpPr>
        <p:grpSp>
          <p:nvGrpSpPr>
            <p:cNvPr id="8" name="Gruppieren 29"/>
            <p:cNvGrpSpPr>
              <a:grpSpLocks/>
            </p:cNvGrpSpPr>
            <p:nvPr/>
          </p:nvGrpSpPr>
          <p:grpSpPr bwMode="auto">
            <a:xfrm>
              <a:off x="4929188" y="1382078"/>
              <a:ext cx="2786062" cy="3500437"/>
              <a:chOff x="5072066" y="2643182"/>
              <a:chExt cx="2786082" cy="3500462"/>
            </a:xfrm>
          </p:grpSpPr>
          <p:sp>
            <p:nvSpPr>
              <p:cNvPr id="9" name="Rechteck 20"/>
              <p:cNvSpPr>
                <a:spLocks noChangeArrowheads="1"/>
              </p:cNvSpPr>
              <p:nvPr/>
            </p:nvSpPr>
            <p:spPr bwMode="auto">
              <a:xfrm>
                <a:off x="5286380" y="2643182"/>
                <a:ext cx="2428892" cy="3500462"/>
              </a:xfrm>
              <a:prstGeom prst="rect">
                <a:avLst/>
              </a:prstGeom>
              <a:gradFill rotWithShape="0">
                <a:gsLst>
                  <a:gs pos="0">
                    <a:srgbClr val="DCEBF5"/>
                  </a:gs>
                  <a:gs pos="8000">
                    <a:srgbClr val="83A7C3"/>
                  </a:gs>
                  <a:gs pos="13000">
                    <a:srgbClr val="768FB9"/>
                  </a:gs>
                  <a:gs pos="21001">
                    <a:srgbClr val="83A7C3"/>
                  </a:gs>
                  <a:gs pos="52000">
                    <a:srgbClr val="FFFFFF"/>
                  </a:gs>
                  <a:gs pos="56000">
                    <a:srgbClr val="9C6563"/>
                  </a:gs>
                  <a:gs pos="58000">
                    <a:srgbClr val="80302D"/>
                  </a:gs>
                  <a:gs pos="71001">
                    <a:srgbClr val="C0524E"/>
                  </a:gs>
                  <a:gs pos="94000">
                    <a:srgbClr val="EBDAD4"/>
                  </a:gs>
                  <a:gs pos="100000">
                    <a:srgbClr val="55261C"/>
                  </a:gs>
                </a:gsLst>
                <a:lin ang="5400000"/>
              </a:gra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10" name="Stern mit 4 Zacken 21"/>
              <p:cNvSpPr>
                <a:spLocks noChangeArrowheads="1"/>
              </p:cNvSpPr>
              <p:nvPr/>
            </p:nvSpPr>
            <p:spPr bwMode="auto">
              <a:xfrm>
                <a:off x="5500694" y="2714620"/>
                <a:ext cx="142876" cy="142876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11" name="Freihandform 22"/>
              <p:cNvSpPr>
                <a:spLocks/>
              </p:cNvSpPr>
              <p:nvPr/>
            </p:nvSpPr>
            <p:spPr bwMode="auto">
              <a:xfrm>
                <a:off x="5573450" y="2651760"/>
                <a:ext cx="1371600" cy="362989"/>
              </a:xfrm>
              <a:custGeom>
                <a:avLst/>
                <a:gdLst>
                  <a:gd name="T0" fmla="*/ 0 w 1371600"/>
                  <a:gd name="T1" fmla="*/ 133004 h 362989"/>
                  <a:gd name="T2" fmla="*/ 706582 w 1371600"/>
                  <a:gd name="T3" fmla="*/ 340822 h 362989"/>
                  <a:gd name="T4" fmla="*/ 1371600 w 1371600"/>
                  <a:gd name="T5" fmla="*/ 0 h 36298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71600" h="362989">
                    <a:moveTo>
                      <a:pt x="0" y="133004"/>
                    </a:moveTo>
                    <a:cubicBezTo>
                      <a:pt x="238991" y="247996"/>
                      <a:pt x="477982" y="362989"/>
                      <a:pt x="706582" y="340822"/>
                    </a:cubicBezTo>
                    <a:cubicBezTo>
                      <a:pt x="935182" y="318655"/>
                      <a:pt x="1153391" y="159327"/>
                      <a:pt x="1371600" y="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" name="Rechteck 26"/>
              <p:cNvSpPr>
                <a:spLocks noChangeArrowheads="1"/>
              </p:cNvSpPr>
              <p:nvPr/>
            </p:nvSpPr>
            <p:spPr bwMode="auto">
              <a:xfrm>
                <a:off x="5286380" y="3500438"/>
                <a:ext cx="2428892" cy="2643206"/>
              </a:xfrm>
              <a:prstGeom prst="rect">
                <a:avLst/>
              </a:prstGeom>
              <a:solidFill>
                <a:srgbClr val="A1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13" name="Freihandform 23"/>
              <p:cNvSpPr>
                <a:spLocks/>
              </p:cNvSpPr>
              <p:nvPr/>
            </p:nvSpPr>
            <p:spPr bwMode="auto">
              <a:xfrm>
                <a:off x="5573450" y="2793076"/>
                <a:ext cx="1346662" cy="1701339"/>
              </a:xfrm>
              <a:custGeom>
                <a:avLst/>
                <a:gdLst>
                  <a:gd name="T0" fmla="*/ 0 w 1346662"/>
                  <a:gd name="T1" fmla="*/ 0 h 1701339"/>
                  <a:gd name="T2" fmla="*/ 781397 w 1346662"/>
                  <a:gd name="T3" fmla="*/ 1695797 h 1701339"/>
                  <a:gd name="T4" fmla="*/ 1346662 w 1346662"/>
                  <a:gd name="T5" fmla="*/ 33251 h 170133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46662" h="1701339">
                    <a:moveTo>
                      <a:pt x="0" y="0"/>
                    </a:moveTo>
                    <a:cubicBezTo>
                      <a:pt x="278476" y="845127"/>
                      <a:pt x="556953" y="1690255"/>
                      <a:pt x="781397" y="1695797"/>
                    </a:cubicBezTo>
                    <a:cubicBezTo>
                      <a:pt x="1005841" y="1701339"/>
                      <a:pt x="1176251" y="867295"/>
                      <a:pt x="1346662" y="33251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cxnSp>
            <p:nvCxnSpPr>
              <p:cNvPr id="14" name="Gerade Verbindung 24"/>
              <p:cNvCxnSpPr>
                <a:cxnSpLocks noChangeShapeType="1"/>
              </p:cNvCxnSpPr>
              <p:nvPr/>
            </p:nvCxnSpPr>
            <p:spPr bwMode="auto">
              <a:xfrm>
                <a:off x="5072066" y="3500438"/>
                <a:ext cx="2786082" cy="0"/>
              </a:xfrm>
              <a:prstGeom prst="line">
                <a:avLst/>
              </a:prstGeom>
              <a:noFill/>
              <a:ln w="19050" algn="ctr">
                <a:solidFill>
                  <a:schemeClr val="bg1"/>
                </a:solidFill>
                <a:prstDash val="sysDash"/>
                <a:round/>
                <a:headEnd/>
                <a:tailEnd/>
              </a:ln>
            </p:spPr>
          </p:cxnSp>
          <p:sp>
            <p:nvSpPr>
              <p:cNvPr id="15" name="Freihandform 28"/>
              <p:cNvSpPr>
                <a:spLocks/>
              </p:cNvSpPr>
              <p:nvPr/>
            </p:nvSpPr>
            <p:spPr bwMode="auto">
              <a:xfrm>
                <a:off x="5569527" y="2788140"/>
                <a:ext cx="864524" cy="2385753"/>
              </a:xfrm>
              <a:custGeom>
                <a:avLst/>
                <a:gdLst>
                  <a:gd name="T0" fmla="*/ 0 w 864524"/>
                  <a:gd name="T1" fmla="*/ 0 h 2385753"/>
                  <a:gd name="T2" fmla="*/ 249382 w 864524"/>
                  <a:gd name="T3" fmla="*/ 739833 h 2385753"/>
                  <a:gd name="T4" fmla="*/ 864524 w 864524"/>
                  <a:gd name="T5" fmla="*/ 2385753 h 23857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4524" h="2385753">
                    <a:moveTo>
                      <a:pt x="0" y="0"/>
                    </a:moveTo>
                    <a:cubicBezTo>
                      <a:pt x="52647" y="171104"/>
                      <a:pt x="105295" y="342208"/>
                      <a:pt x="249382" y="739833"/>
                    </a:cubicBezTo>
                    <a:cubicBezTo>
                      <a:pt x="393469" y="1137459"/>
                      <a:pt x="628996" y="1761606"/>
                      <a:pt x="864524" y="2385753"/>
                    </a:cubicBezTo>
                  </a:path>
                </a:pathLst>
              </a:cu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9" name="Rechteck 18"/>
            <p:cNvSpPr/>
            <p:nvPr/>
          </p:nvSpPr>
          <p:spPr>
            <a:xfrm>
              <a:off x="6235158" y="4188768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dirty="0" smtClean="0"/>
                <a:t>B</a:t>
              </a:r>
              <a:endParaRPr lang="en-GB" dirty="0"/>
            </a:p>
          </p:txBody>
        </p:sp>
      </p:grpSp>
      <p:cxnSp>
        <p:nvCxnSpPr>
          <p:cNvPr id="22" name="Gerade Verbindung 21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1686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4"/>
          <p:cNvSpPr txBox="1"/>
          <p:nvPr/>
        </p:nvSpPr>
        <p:spPr>
          <a:xfrm>
            <a:off x="0" y="24328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Seismic waves and near-field surface deformation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02" name="Picture 2" descr="Bildergebnis für earthquake dislocation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145" y="793842"/>
            <a:ext cx="2617855" cy="180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24" y="3050873"/>
            <a:ext cx="3667794" cy="29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6" descr="Bildergebnis für earthquake dislocation mod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12" name="Picture 12" descr="http://www.gfz-potsdam.de/typo3temp/pics/3678975-G-SEIS_8cdea6adf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747" y="4021727"/>
            <a:ext cx="3894990" cy="193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4" descr="Bildergebnis für seismic surface deform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17" descr="Bildergebnis für seismic surface deformati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21" descr="Bildergebnis für seismic surface deformatio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23" name="Picture 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334" y="704948"/>
            <a:ext cx="23145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4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596" y="2114784"/>
            <a:ext cx="2131646" cy="1705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9" name="Picture 29" descr="http://www.goettinger-tageblatt.de/var/storage/images/gt-et/nachrichten/goettingen/uebersicht/post-ehrt-goettinger-geophysiker-wiechert/5873131-1-ger-DE/Post-ehrt-Goettinger-Geophysiker-Wiechert_ArtikelQu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7" y="2678416"/>
            <a:ext cx="944555" cy="79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feld 4"/>
          <p:cNvSpPr txBox="1"/>
          <p:nvPr/>
        </p:nvSpPr>
        <p:spPr>
          <a:xfrm>
            <a:off x="370950" y="2466406"/>
            <a:ext cx="14427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Emil </a:t>
            </a:r>
            <a:r>
              <a:rPr lang="en-GB" sz="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Wiechert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(1861-1897)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31" name="Picture 31" descr="http://www.china.org.cn/images/160379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51" y="1282716"/>
            <a:ext cx="1097746" cy="109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feld 4"/>
          <p:cNvSpPr txBox="1"/>
          <p:nvPr/>
        </p:nvSpPr>
        <p:spPr>
          <a:xfrm>
            <a:off x="372210" y="1067272"/>
            <a:ext cx="14427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Zhang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Heng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78-139 A.D.)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33" name="Picture 33" descr="https://upload.wikimedia.org/wikipedia/de/thumb/6/62/Sts2.jpg/220px-Sts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8" y="3852966"/>
            <a:ext cx="925043" cy="92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30440" y="3612916"/>
            <a:ext cx="17524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STS1&amp;2 by Erhard </a:t>
            </a:r>
            <a:r>
              <a:rPr lang="en-GB" sz="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Wielandt</a:t>
            </a:r>
            <a:r>
              <a:rPr lang="en-GB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(* 1940)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77127" y="1280710"/>
            <a:ext cx="10406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InSAR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75200" y="3489805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2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Filter free surface reflection</a:t>
            </a:r>
            <a:endParaRPr lang="en-GB" dirty="0"/>
          </a:p>
        </p:txBody>
      </p:sp>
      <p:sp>
        <p:nvSpPr>
          <p:cNvPr id="5" name="Rechteck 4"/>
          <p:cNvSpPr/>
          <p:nvPr/>
        </p:nvSpPr>
        <p:spPr>
          <a:xfrm>
            <a:off x="1104900" y="2017097"/>
            <a:ext cx="6880860" cy="317522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60000" indent="-360000">
              <a:spcBef>
                <a:spcPts val="200"/>
              </a:spcBef>
              <a:defRPr/>
            </a:pPr>
            <a:r>
              <a:rPr lang="en-US" dirty="0" smtClean="0"/>
              <a:t>Option 1</a:t>
            </a:r>
            <a:endParaRPr lang="en-US" dirty="0"/>
          </a:p>
          <a:p>
            <a:pPr marL="360000" indent="-360000">
              <a:spcBef>
                <a:spcPts val="200"/>
              </a:spcBef>
              <a:defRPr/>
            </a:pPr>
            <a:r>
              <a:rPr lang="en-US" dirty="0"/>
              <a:t>     With free </a:t>
            </a:r>
            <a:r>
              <a:rPr lang="en-US" dirty="0" smtClean="0"/>
              <a:t>surface</a:t>
            </a:r>
            <a:endParaRPr lang="en-US" dirty="0"/>
          </a:p>
          <a:p>
            <a:pPr marL="360000" indent="-360000">
              <a:spcBef>
                <a:spcPts val="200"/>
              </a:spcBef>
              <a:defRPr/>
            </a:pPr>
            <a:r>
              <a:rPr lang="en-US" dirty="0" smtClean="0"/>
              <a:t>Option 2</a:t>
            </a:r>
            <a:endParaRPr lang="en-US" dirty="0"/>
          </a:p>
          <a:p>
            <a:pPr marL="360000" indent="-360000">
              <a:spcBef>
                <a:spcPts val="200"/>
              </a:spcBef>
              <a:defRPr/>
            </a:pPr>
            <a:r>
              <a:rPr lang="en-US" dirty="0"/>
              <a:t>     Without free surface (the first layer medium is extended to the whole upper half-space</a:t>
            </a:r>
            <a:r>
              <a:rPr lang="en-US" dirty="0" smtClean="0"/>
              <a:t>)</a:t>
            </a:r>
            <a:endParaRPr lang="en-US" dirty="0"/>
          </a:p>
          <a:p>
            <a:pPr marL="360000" indent="-360000">
              <a:spcBef>
                <a:spcPts val="200"/>
              </a:spcBef>
              <a:defRPr/>
            </a:pPr>
            <a:r>
              <a:rPr lang="en-US" dirty="0" smtClean="0"/>
              <a:t>Option 3</a:t>
            </a:r>
            <a:endParaRPr lang="en-US" dirty="0"/>
          </a:p>
          <a:p>
            <a:pPr marL="360000" indent="-360000">
              <a:spcBef>
                <a:spcPts val="200"/>
              </a:spcBef>
              <a:defRPr/>
            </a:pPr>
            <a:r>
              <a:rPr lang="en-US" dirty="0"/>
              <a:t>     Without free surface but with correction on amplitude and waveform</a:t>
            </a:r>
          </a:p>
        </p:txBody>
      </p:sp>
      <p:cxnSp>
        <p:nvCxnSpPr>
          <p:cNvPr id="6" name="Gerade Verbindung 5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9975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Other phase filters</a:t>
            </a:r>
            <a:endParaRPr lang="en-GB" dirty="0"/>
          </a:p>
        </p:txBody>
      </p:sp>
      <p:sp>
        <p:nvSpPr>
          <p:cNvPr id="22" name="Rechteck 21"/>
          <p:cNvSpPr/>
          <p:nvPr/>
        </p:nvSpPr>
        <p:spPr>
          <a:xfrm>
            <a:off x="1154430" y="2007274"/>
            <a:ext cx="6835140" cy="206723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90000">
              <a:spcBef>
                <a:spcPts val="500"/>
              </a:spcBef>
              <a:spcAft>
                <a:spcPts val="0"/>
              </a:spcAft>
            </a:pPr>
            <a:r>
              <a:rPr lang="en-GB" dirty="0" smtClean="0">
                <a:cs typeface="Arial" panose="020B0604020202020204" pitchFamily="34" charset="0"/>
              </a:rPr>
              <a:t>All sub-phases associated to an </a:t>
            </a:r>
            <a:r>
              <a:rPr lang="en-GB" dirty="0" err="1" smtClean="0">
                <a:cs typeface="Arial" panose="020B0604020202020204" pitchFamily="34" charset="0"/>
              </a:rPr>
              <a:t>upgoing</a:t>
            </a:r>
            <a:r>
              <a:rPr lang="en-GB" dirty="0" smtClean="0">
                <a:cs typeface="Arial" panose="020B0604020202020204" pitchFamily="34" charset="0"/>
              </a:rPr>
              <a:t> or </a:t>
            </a:r>
            <a:r>
              <a:rPr lang="en-GB" dirty="0" err="1" smtClean="0">
                <a:cs typeface="Arial" panose="020B0604020202020204" pitchFamily="34" charset="0"/>
              </a:rPr>
              <a:t>downgoing</a:t>
            </a:r>
            <a:r>
              <a:rPr lang="en-GB" dirty="0" smtClean="0">
                <a:cs typeface="Arial" panose="020B0604020202020204" pitchFamily="34" charset="0"/>
              </a:rPr>
              <a:t> P or S wave in an arbitrarily selected depth range can be filtered</a:t>
            </a:r>
          </a:p>
          <a:p>
            <a:pPr marL="90000">
              <a:spcBef>
                <a:spcPts val="500"/>
              </a:spcBef>
              <a:spcAft>
                <a:spcPts val="0"/>
              </a:spcAft>
            </a:pPr>
            <a:r>
              <a:rPr lang="en-GB" dirty="0" smtClean="0">
                <a:cs typeface="Arial" panose="020B0604020202020204" pitchFamily="34" charset="0"/>
                <a:sym typeface="Symbol"/>
              </a:rPr>
              <a:t></a:t>
            </a:r>
          </a:p>
          <a:p>
            <a:pPr marL="90000">
              <a:spcBef>
                <a:spcPts val="500"/>
              </a:spcBef>
              <a:spcAft>
                <a:spcPts val="0"/>
              </a:spcAft>
            </a:pPr>
            <a:r>
              <a:rPr lang="en-GB" dirty="0" smtClean="0">
                <a:cs typeface="Arial" panose="020B0604020202020204" pitchFamily="34" charset="0"/>
                <a:sym typeface="Symbol"/>
              </a:rPr>
              <a:t>Useful for phase identifications</a:t>
            </a:r>
            <a:endParaRPr lang="en-GB" dirty="0" smtClean="0">
              <a:cs typeface="Arial" panose="020B0604020202020204" pitchFamily="34" charset="0"/>
            </a:endParaRPr>
          </a:p>
        </p:txBody>
      </p:sp>
      <p:cxnSp>
        <p:nvCxnSpPr>
          <p:cNvPr id="4" name="Gerade Verbindung 3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2675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43753" y="2111188"/>
            <a:ext cx="84044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00">
              <a:spcBef>
                <a:spcPts val="500"/>
              </a:spcBef>
            </a:pPr>
            <a:r>
              <a:rPr lang="en-GB" sz="3200" b="1" dirty="0" smtClean="0"/>
              <a:t>QSEIS </a:t>
            </a:r>
            <a:r>
              <a:rPr lang="en-GB" sz="3200" b="1" dirty="0"/>
              <a:t>– </a:t>
            </a:r>
            <a:r>
              <a:rPr lang="en-GB" sz="3200" b="1" dirty="0" smtClean="0"/>
              <a:t>Computation of synthetic </a:t>
            </a:r>
            <a:r>
              <a:rPr lang="en-GB" sz="3200" b="1" dirty="0"/>
              <a:t>seismograms </a:t>
            </a:r>
            <a:r>
              <a:rPr lang="en-GB" sz="3200" b="1" dirty="0" smtClean="0"/>
              <a:t>based on a stratified </a:t>
            </a:r>
            <a:r>
              <a:rPr lang="en-GB" sz="3200" b="1" dirty="0"/>
              <a:t>plane </a:t>
            </a:r>
            <a:r>
              <a:rPr lang="en-GB" sz="3200" b="1" dirty="0" smtClean="0"/>
              <a:t>earth model</a:t>
            </a:r>
            <a:endParaRPr lang="en-GB" sz="3200" b="1" dirty="0"/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Earth flattening transform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Various partial solution filters (options)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 smtClean="0"/>
              <a:t>Different source and receiver site structures</a:t>
            </a:r>
            <a:endParaRPr lang="en-GB" dirty="0"/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Exercises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12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53"/>
          <p:cNvGrpSpPr>
            <a:grpSpLocks/>
          </p:cNvGrpSpPr>
          <p:nvPr/>
        </p:nvGrpSpPr>
        <p:grpSpPr bwMode="auto">
          <a:xfrm>
            <a:off x="785813" y="1367790"/>
            <a:ext cx="7786687" cy="4500563"/>
            <a:chOff x="785786" y="1142984"/>
            <a:chExt cx="7786742" cy="4500594"/>
          </a:xfrm>
        </p:grpSpPr>
        <p:sp>
          <p:nvSpPr>
            <p:cNvPr id="3" name="Rechteck 7"/>
            <p:cNvSpPr>
              <a:spLocks noChangeArrowheads="1"/>
            </p:cNvSpPr>
            <p:nvPr/>
          </p:nvSpPr>
          <p:spPr bwMode="auto">
            <a:xfrm>
              <a:off x="785786" y="1428736"/>
              <a:ext cx="7786742" cy="421484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endParaRPr lang="en-GB" altLang="en-US"/>
            </a:p>
          </p:txBody>
        </p:sp>
        <p:cxnSp>
          <p:nvCxnSpPr>
            <p:cNvPr id="4" name="Gerade Verbindung 9"/>
            <p:cNvCxnSpPr>
              <a:cxnSpLocks noChangeShapeType="1"/>
            </p:cNvCxnSpPr>
            <p:nvPr/>
          </p:nvCxnSpPr>
          <p:spPr bwMode="auto">
            <a:xfrm>
              <a:off x="857224" y="1643050"/>
              <a:ext cx="2286016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" name="Gerade Verbindung 10"/>
            <p:cNvCxnSpPr>
              <a:cxnSpLocks noChangeShapeType="1"/>
            </p:cNvCxnSpPr>
            <p:nvPr/>
          </p:nvCxnSpPr>
          <p:spPr bwMode="auto">
            <a:xfrm>
              <a:off x="857224" y="1857364"/>
              <a:ext cx="2286016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Gerade Verbindung 11"/>
            <p:cNvCxnSpPr>
              <a:cxnSpLocks noChangeShapeType="1"/>
            </p:cNvCxnSpPr>
            <p:nvPr/>
          </p:nvCxnSpPr>
          <p:spPr bwMode="auto">
            <a:xfrm>
              <a:off x="857224" y="2071678"/>
              <a:ext cx="2286016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Gerade Verbindung 12"/>
            <p:cNvCxnSpPr>
              <a:cxnSpLocks noChangeShapeType="1"/>
            </p:cNvCxnSpPr>
            <p:nvPr/>
          </p:nvCxnSpPr>
          <p:spPr bwMode="auto">
            <a:xfrm>
              <a:off x="857224" y="2428868"/>
              <a:ext cx="2286016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Gerade Verbindung 14"/>
            <p:cNvCxnSpPr>
              <a:cxnSpLocks noChangeShapeType="1"/>
            </p:cNvCxnSpPr>
            <p:nvPr/>
          </p:nvCxnSpPr>
          <p:spPr bwMode="auto">
            <a:xfrm>
              <a:off x="6143636" y="1571612"/>
              <a:ext cx="2286016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Gerade Verbindung 15"/>
            <p:cNvCxnSpPr>
              <a:cxnSpLocks noChangeShapeType="1"/>
            </p:cNvCxnSpPr>
            <p:nvPr/>
          </p:nvCxnSpPr>
          <p:spPr bwMode="auto">
            <a:xfrm>
              <a:off x="6143636" y="1857364"/>
              <a:ext cx="2286016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Gerade Verbindung 16"/>
            <p:cNvCxnSpPr>
              <a:cxnSpLocks noChangeShapeType="1"/>
            </p:cNvCxnSpPr>
            <p:nvPr/>
          </p:nvCxnSpPr>
          <p:spPr bwMode="auto">
            <a:xfrm>
              <a:off x="6143636" y="2285992"/>
              <a:ext cx="2286016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Gerade Verbindung 19"/>
            <p:cNvCxnSpPr>
              <a:cxnSpLocks noChangeShapeType="1"/>
            </p:cNvCxnSpPr>
            <p:nvPr/>
          </p:nvCxnSpPr>
          <p:spPr bwMode="auto">
            <a:xfrm>
              <a:off x="785786" y="2928934"/>
              <a:ext cx="7786742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Gerade Verbindung 20"/>
            <p:cNvCxnSpPr>
              <a:cxnSpLocks noChangeShapeType="1"/>
            </p:cNvCxnSpPr>
            <p:nvPr/>
          </p:nvCxnSpPr>
          <p:spPr bwMode="auto">
            <a:xfrm>
              <a:off x="785786" y="3286124"/>
              <a:ext cx="7786742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Gerade Verbindung 21"/>
            <p:cNvCxnSpPr>
              <a:cxnSpLocks noChangeShapeType="1"/>
            </p:cNvCxnSpPr>
            <p:nvPr/>
          </p:nvCxnSpPr>
          <p:spPr bwMode="auto">
            <a:xfrm>
              <a:off x="785786" y="3857628"/>
              <a:ext cx="7786742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Stern mit 4 Zacken 22"/>
            <p:cNvSpPr>
              <a:spLocks noChangeArrowheads="1"/>
            </p:cNvSpPr>
            <p:nvPr/>
          </p:nvSpPr>
          <p:spPr bwMode="auto">
            <a:xfrm>
              <a:off x="1714480" y="1571612"/>
              <a:ext cx="500066" cy="428628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15" name="Flussdiagramm: Magnetplattenspeicher 23"/>
            <p:cNvSpPr>
              <a:spLocks noChangeArrowheads="1"/>
            </p:cNvSpPr>
            <p:nvPr/>
          </p:nvSpPr>
          <p:spPr bwMode="auto">
            <a:xfrm>
              <a:off x="7572396" y="1142984"/>
              <a:ext cx="285752" cy="357190"/>
            </a:xfrm>
            <a:prstGeom prst="flowChartMagneticDisk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928662" y="2487606"/>
              <a:ext cx="2070115" cy="3698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800" b="1" dirty="0"/>
                <a:t>Source-site crust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251587" y="2500306"/>
              <a:ext cx="2249504" cy="3698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800" b="1" dirty="0"/>
                <a:t>Receiver-site crust</a:t>
              </a: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3286116" y="3357562"/>
              <a:ext cx="2941659" cy="3698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Uniform mantle structure</a:t>
              </a:r>
            </a:p>
          </p:txBody>
        </p:sp>
        <p:cxnSp>
          <p:nvCxnSpPr>
            <p:cNvPr id="19" name="Gerade Verbindung 30"/>
            <p:cNvCxnSpPr>
              <a:cxnSpLocks noChangeShapeType="1"/>
            </p:cNvCxnSpPr>
            <p:nvPr/>
          </p:nvCxnSpPr>
          <p:spPr bwMode="auto">
            <a:xfrm rot="16200000" flipH="1">
              <a:off x="1928794" y="1928802"/>
              <a:ext cx="214314" cy="71438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Gerade Verbindung 32"/>
            <p:cNvCxnSpPr>
              <a:cxnSpLocks noChangeShapeType="1"/>
            </p:cNvCxnSpPr>
            <p:nvPr/>
          </p:nvCxnSpPr>
          <p:spPr bwMode="auto">
            <a:xfrm rot="16200000" flipH="1">
              <a:off x="2035951" y="2107397"/>
              <a:ext cx="357190" cy="285752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Gerade Verbindung 34"/>
            <p:cNvCxnSpPr>
              <a:cxnSpLocks noChangeShapeType="1"/>
            </p:cNvCxnSpPr>
            <p:nvPr/>
          </p:nvCxnSpPr>
          <p:spPr bwMode="auto">
            <a:xfrm rot="16200000" flipH="1">
              <a:off x="2321703" y="2464587"/>
              <a:ext cx="500066" cy="428628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Gerade Verbindung 36"/>
            <p:cNvCxnSpPr>
              <a:cxnSpLocks noChangeShapeType="1"/>
            </p:cNvCxnSpPr>
            <p:nvPr/>
          </p:nvCxnSpPr>
          <p:spPr bwMode="auto">
            <a:xfrm>
              <a:off x="2786050" y="2928934"/>
              <a:ext cx="357190" cy="285752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Gerade Verbindung 38"/>
            <p:cNvCxnSpPr>
              <a:cxnSpLocks noChangeShapeType="1"/>
            </p:cNvCxnSpPr>
            <p:nvPr/>
          </p:nvCxnSpPr>
          <p:spPr bwMode="auto">
            <a:xfrm rot="5400000" flipH="1" flipV="1">
              <a:off x="6786578" y="2928934"/>
              <a:ext cx="357190" cy="35719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Gerade Verbindung 41"/>
            <p:cNvCxnSpPr>
              <a:cxnSpLocks noChangeShapeType="1"/>
            </p:cNvCxnSpPr>
            <p:nvPr/>
          </p:nvCxnSpPr>
          <p:spPr bwMode="auto">
            <a:xfrm rot="5400000" flipH="1" flipV="1">
              <a:off x="7000892" y="2428868"/>
              <a:ext cx="642942" cy="35719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Gerade Verbindung 43"/>
            <p:cNvCxnSpPr>
              <a:cxnSpLocks noChangeShapeType="1"/>
            </p:cNvCxnSpPr>
            <p:nvPr/>
          </p:nvCxnSpPr>
          <p:spPr bwMode="auto">
            <a:xfrm rot="5400000" flipH="1" flipV="1">
              <a:off x="7358082" y="2000240"/>
              <a:ext cx="428628" cy="142876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Gerade Verbindung 47"/>
            <p:cNvCxnSpPr>
              <a:cxnSpLocks noChangeShapeType="1"/>
            </p:cNvCxnSpPr>
            <p:nvPr/>
          </p:nvCxnSpPr>
          <p:spPr bwMode="auto">
            <a:xfrm rot="5400000" flipH="1" flipV="1">
              <a:off x="7536677" y="1678769"/>
              <a:ext cx="285752" cy="71438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Gerade Verbindung mit Pfeil 50"/>
            <p:cNvCxnSpPr>
              <a:cxnSpLocks noChangeShapeType="1"/>
            </p:cNvCxnSpPr>
            <p:nvPr/>
          </p:nvCxnSpPr>
          <p:spPr bwMode="auto">
            <a:xfrm rot="5400000" flipH="1" flipV="1">
              <a:off x="7643834" y="1500174"/>
              <a:ext cx="142876" cy="1588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Gerade Verbindung 51"/>
            <p:cNvCxnSpPr>
              <a:cxnSpLocks noChangeShapeType="1"/>
            </p:cNvCxnSpPr>
            <p:nvPr/>
          </p:nvCxnSpPr>
          <p:spPr bwMode="auto">
            <a:xfrm>
              <a:off x="785786" y="4714884"/>
              <a:ext cx="7786742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Box 8"/>
              <p:cNvSpPr txBox="1">
                <a:spLocks noChangeArrowheads="1"/>
              </p:cNvSpPr>
              <p:nvPr/>
            </p:nvSpPr>
            <p:spPr bwMode="auto">
              <a:xfrm>
                <a:off x="2143415" y="4109403"/>
                <a:ext cx="5652508" cy="1569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342900" indent="-342900" algn="ctr">
                  <a:defRPr/>
                </a:pPr>
                <a:r>
                  <a:rPr lang="en-US" b="1" i="1" dirty="0" smtClean="0">
                    <a:solidFill>
                      <a:srgbClr val="FF0000"/>
                    </a:solidFill>
                  </a:rPr>
                  <a:t>Only for </a:t>
                </a:r>
                <a:r>
                  <a:rPr lang="en-US" b="1" i="1" dirty="0" err="1" smtClean="0">
                    <a:solidFill>
                      <a:srgbClr val="FF0000"/>
                    </a:solidFill>
                  </a:rPr>
                  <a:t>teleseismic</a:t>
                </a:r>
                <a:r>
                  <a:rPr lang="en-US" b="1" i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distances</a:t>
                </a:r>
              </a:p>
              <a:p>
                <a:pPr marL="342900" indent="-342900" algn="ctr">
                  <a:defRPr/>
                </a:pPr>
                <a:r>
                  <a:rPr lang="en-US" b="1" i="1" dirty="0">
                    <a:solidFill>
                      <a:srgbClr val="FF0000"/>
                    </a:solidFill>
                  </a:rPr>
                  <a:t>and only for deep body wave phases</a:t>
                </a:r>
                <a:r>
                  <a:rPr lang="en-US" b="1" i="1" dirty="0" smtClean="0">
                    <a:solidFill>
                      <a:srgbClr val="FF0000"/>
                    </a:solidFill>
                  </a:rPr>
                  <a:t>!</a:t>
                </a:r>
              </a:p>
              <a:p>
                <a:pPr marL="342900" indent="-342900" algn="ctr">
                  <a:defRPr/>
                </a:pPr>
                <a:endParaRPr lang="en-US" b="1" i="1" dirty="0" smtClean="0">
                  <a:solidFill>
                    <a:srgbClr val="FF0000"/>
                  </a:solidFill>
                </a:endParaRPr>
              </a:p>
              <a:p>
                <a:pPr marL="342900" indent="-34290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de-DE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&lt;</m:t>
                      </m:r>
                      <m:sSub>
                        <m:sSubPr>
                          <m:ctrlPr>
                            <a:rPr lang="de-DE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𝒁</m:t>
                          </m:r>
                        </m:e>
                        <m:sub>
                          <m:r>
                            <a:rPr lang="de-DE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3415" y="4109403"/>
                <a:ext cx="5652508" cy="1569660"/>
              </a:xfrm>
              <a:prstGeom prst="rect">
                <a:avLst/>
              </a:prstGeom>
              <a:blipFill rotWithShape="1">
                <a:blip r:embed="rId2"/>
                <a:stretch>
                  <a:fillRect l="-1402" t="-2713" r="-118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hteck 29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Different source and receiver site structures</a:t>
            </a:r>
            <a:endParaRPr lang="en-GB" dirty="0"/>
          </a:p>
        </p:txBody>
      </p:sp>
      <p:cxnSp>
        <p:nvCxnSpPr>
          <p:cNvPr id="31" name="Gerade Verbindung 30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/>
              <p:cNvSpPr txBox="1"/>
              <p:nvPr/>
            </p:nvSpPr>
            <p:spPr>
              <a:xfrm>
                <a:off x="980066" y="1834811"/>
                <a:ext cx="5697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66" y="1834811"/>
                <a:ext cx="569707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/>
              <p:cNvSpPr txBox="1"/>
              <p:nvPr/>
            </p:nvSpPr>
            <p:spPr>
              <a:xfrm>
                <a:off x="995306" y="3296603"/>
                <a:ext cx="6719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306" y="3296603"/>
                <a:ext cx="671915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75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43753" y="2111188"/>
            <a:ext cx="84044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00">
              <a:spcBef>
                <a:spcPts val="500"/>
              </a:spcBef>
            </a:pPr>
            <a:r>
              <a:rPr lang="en-GB" sz="3200" b="1" dirty="0" smtClean="0"/>
              <a:t>QSEIS </a:t>
            </a:r>
            <a:r>
              <a:rPr lang="en-GB" sz="3200" b="1" dirty="0"/>
              <a:t>– </a:t>
            </a:r>
            <a:r>
              <a:rPr lang="en-GB" sz="3200" b="1" dirty="0" smtClean="0"/>
              <a:t>Computation of synthetic </a:t>
            </a:r>
            <a:r>
              <a:rPr lang="en-GB" sz="3200" b="1" dirty="0"/>
              <a:t>seismograms </a:t>
            </a:r>
            <a:r>
              <a:rPr lang="en-GB" sz="3200" b="1" dirty="0" smtClean="0"/>
              <a:t>based on a stratified </a:t>
            </a:r>
            <a:r>
              <a:rPr lang="en-GB" sz="3200" b="1" dirty="0"/>
              <a:t>plane </a:t>
            </a:r>
            <a:r>
              <a:rPr lang="en-GB" sz="3200" b="1" dirty="0" smtClean="0"/>
              <a:t>earth model</a:t>
            </a:r>
            <a:endParaRPr lang="en-GB" sz="3200" b="1" dirty="0"/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Earth flattening transform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Various partial solution filters (options)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Different source and receiver site structures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17551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3"/>
          <p:cNvSpPr txBox="1">
            <a:spLocks noChangeArrowheads="1"/>
          </p:cNvSpPr>
          <p:nvPr/>
        </p:nvSpPr>
        <p:spPr bwMode="auto">
          <a:xfrm>
            <a:off x="571500" y="1417320"/>
            <a:ext cx="428625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GB" sz="2000" b="1" dirty="0"/>
              <a:t>Source parameters</a:t>
            </a:r>
          </a:p>
          <a:p>
            <a:pPr marL="457200" indent="-457200">
              <a:defRPr/>
            </a:pPr>
            <a:r>
              <a:rPr lang="en-GB" sz="1800" dirty="0"/>
              <a:t>        - (uniform) source depth</a:t>
            </a:r>
          </a:p>
          <a:p>
            <a:pPr marL="457200" indent="-457200">
              <a:buFont typeface="+mj-lt"/>
              <a:buAutoNum type="arabicPeriod" startAt="2"/>
              <a:defRPr/>
            </a:pPr>
            <a:r>
              <a:rPr lang="en-GB" sz="2000" b="1" dirty="0"/>
              <a:t>Receiver parameters</a:t>
            </a:r>
          </a:p>
          <a:p>
            <a:pPr marL="457200" indent="-457200">
              <a:defRPr/>
            </a:pPr>
            <a:r>
              <a:rPr lang="en-GB" sz="2000" b="1" dirty="0"/>
              <a:t>       </a:t>
            </a:r>
            <a:r>
              <a:rPr lang="en-GB" sz="1800" dirty="0"/>
              <a:t>- (uniform) receiver depth</a:t>
            </a:r>
          </a:p>
          <a:p>
            <a:pPr marL="457200" indent="-457200">
              <a:defRPr/>
            </a:pPr>
            <a:r>
              <a:rPr lang="en-GB" sz="1800" dirty="0"/>
              <a:t>        - distance sampling</a:t>
            </a:r>
          </a:p>
          <a:p>
            <a:pPr marL="457200" indent="-457200">
              <a:defRPr/>
            </a:pPr>
            <a:r>
              <a:rPr lang="en-GB" sz="1800" dirty="0"/>
              <a:t>        - time sampling</a:t>
            </a: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GB" sz="2000" b="1" dirty="0"/>
              <a:t>Slowness integration</a:t>
            </a:r>
          </a:p>
          <a:p>
            <a:pPr marL="457200" indent="-457200">
              <a:defRPr/>
            </a:pPr>
            <a:r>
              <a:rPr lang="en-GB" sz="1800" dirty="0"/>
              <a:t>        - slowness window</a:t>
            </a:r>
          </a:p>
          <a:p>
            <a:pPr marL="457200" indent="-457200">
              <a:defRPr/>
            </a:pPr>
            <a:r>
              <a:rPr lang="en-GB" sz="1800" dirty="0"/>
              <a:t>        - integration accuracy</a:t>
            </a:r>
          </a:p>
          <a:p>
            <a:pPr marL="457200" indent="-457200">
              <a:defRPr/>
            </a:pPr>
            <a:r>
              <a:rPr lang="en-GB" sz="1800" b="1" dirty="0"/>
              <a:t>        </a:t>
            </a:r>
            <a:r>
              <a:rPr lang="en-GB" sz="1800" dirty="0"/>
              <a:t>- anti-space-domain-aliasing</a:t>
            </a:r>
          </a:p>
          <a:p>
            <a:pPr marL="457200" indent="-457200">
              <a:defRPr/>
            </a:pPr>
            <a:r>
              <a:rPr lang="en-GB" sz="1800" dirty="0"/>
              <a:t>        - anti-time-domain-aliasing</a:t>
            </a:r>
          </a:p>
          <a:p>
            <a:pPr marL="457200" indent="-457200">
              <a:buFont typeface="+mj-lt"/>
              <a:buAutoNum type="arabicPeriod" startAt="4"/>
              <a:defRPr/>
            </a:pPr>
            <a:r>
              <a:rPr lang="en-GB" sz="2000" b="1" dirty="0"/>
              <a:t>Partial solution options</a:t>
            </a:r>
          </a:p>
          <a:p>
            <a:pPr marL="457200" indent="-457200">
              <a:defRPr/>
            </a:pPr>
            <a:r>
              <a:rPr lang="en-GB" sz="1800" dirty="0"/>
              <a:t>        - surface reflection filter</a:t>
            </a:r>
          </a:p>
          <a:p>
            <a:pPr marL="457200" indent="-457200">
              <a:defRPr/>
            </a:pPr>
            <a:r>
              <a:rPr lang="en-GB" sz="1800" dirty="0"/>
              <a:t>        - shallow path filter</a:t>
            </a:r>
          </a:p>
          <a:p>
            <a:pPr marL="457200" indent="-457200">
              <a:defRPr/>
            </a:pPr>
            <a:r>
              <a:rPr lang="en-GB" sz="1800" b="1" dirty="0"/>
              <a:t>        </a:t>
            </a:r>
            <a:r>
              <a:rPr lang="en-GB" sz="1800" dirty="0"/>
              <a:t>- wave phase filter</a:t>
            </a: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5072063" y="1417320"/>
            <a:ext cx="3929062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 startAt="5"/>
              <a:defRPr/>
            </a:pPr>
            <a:r>
              <a:rPr lang="en-GB" sz="2000" b="1" dirty="0"/>
              <a:t>Source time function</a:t>
            </a:r>
          </a:p>
          <a:p>
            <a:pPr marL="457200" indent="-457200">
              <a:defRPr/>
            </a:pPr>
            <a:r>
              <a:rPr lang="en-GB" sz="1800" dirty="0"/>
              <a:t>        - source duration</a:t>
            </a:r>
          </a:p>
          <a:p>
            <a:pPr marL="457200" indent="-457200">
              <a:defRPr/>
            </a:pPr>
            <a:r>
              <a:rPr lang="en-GB" sz="1800" dirty="0"/>
              <a:t>        - wavelet</a:t>
            </a:r>
          </a:p>
          <a:p>
            <a:pPr marL="457200" indent="-457200">
              <a:buFont typeface="+mj-lt"/>
              <a:buAutoNum type="arabicPeriod" startAt="6"/>
              <a:defRPr/>
            </a:pPr>
            <a:r>
              <a:rPr lang="en-GB" sz="2000" b="1" dirty="0"/>
              <a:t>Instrument filter</a:t>
            </a:r>
          </a:p>
          <a:p>
            <a:pPr marL="457200" indent="-457200">
              <a:defRPr/>
            </a:pPr>
            <a:r>
              <a:rPr lang="en-GB" sz="1800" dirty="0"/>
              <a:t>        - amplification factor</a:t>
            </a:r>
          </a:p>
          <a:p>
            <a:pPr marL="457200" indent="-457200">
              <a:defRPr/>
            </a:pPr>
            <a:r>
              <a:rPr lang="en-GB" sz="1800" dirty="0"/>
              <a:t>        - zeros</a:t>
            </a:r>
          </a:p>
          <a:p>
            <a:pPr marL="457200" indent="-457200">
              <a:defRPr/>
            </a:pPr>
            <a:r>
              <a:rPr lang="en-GB" sz="1800" dirty="0"/>
              <a:t>        - poles</a:t>
            </a:r>
          </a:p>
          <a:p>
            <a:pPr marL="457200" indent="-457200">
              <a:buFont typeface="+mj-lt"/>
              <a:buAutoNum type="arabicPeriod" startAt="7"/>
              <a:defRPr/>
            </a:pPr>
            <a:r>
              <a:rPr lang="en-GB" sz="2000" b="1" dirty="0"/>
              <a:t>Output files</a:t>
            </a:r>
          </a:p>
          <a:p>
            <a:pPr marL="457200" indent="-457200">
              <a:defRPr/>
            </a:pPr>
            <a:r>
              <a:rPr lang="en-GB" sz="2000" b="1" dirty="0"/>
              <a:t>       </a:t>
            </a:r>
            <a:r>
              <a:rPr lang="en-GB" sz="1800" dirty="0"/>
              <a:t>- Green’s functions</a:t>
            </a:r>
          </a:p>
          <a:p>
            <a:pPr marL="457200" indent="-457200">
              <a:defRPr/>
            </a:pPr>
            <a:r>
              <a:rPr lang="en-GB" sz="1800" dirty="0"/>
              <a:t>        - general point source</a:t>
            </a:r>
          </a:p>
          <a:p>
            <a:pPr marL="457200" indent="-457200">
              <a:buFont typeface="+mj-lt"/>
              <a:buAutoNum type="arabicPeriod" startAt="8"/>
              <a:defRPr/>
            </a:pPr>
            <a:r>
              <a:rPr lang="en-GB" sz="2000" b="1" dirty="0"/>
              <a:t>Earth model</a:t>
            </a:r>
          </a:p>
          <a:p>
            <a:pPr marL="457200" indent="-457200">
              <a:defRPr/>
            </a:pPr>
            <a:r>
              <a:rPr lang="en-GB" sz="1800" dirty="0"/>
              <a:t>        - earth flattening transformation</a:t>
            </a:r>
          </a:p>
          <a:p>
            <a:pPr marL="457200" indent="-457200">
              <a:defRPr/>
            </a:pPr>
            <a:r>
              <a:rPr lang="en-GB" sz="1800" dirty="0"/>
              <a:t>        - gradient resolution</a:t>
            </a:r>
          </a:p>
          <a:p>
            <a:pPr marL="457200" indent="-457200">
              <a:defRPr/>
            </a:pPr>
            <a:r>
              <a:rPr lang="en-GB" sz="1800" b="1" dirty="0"/>
              <a:t>        </a:t>
            </a:r>
            <a:r>
              <a:rPr lang="en-GB" sz="1800" dirty="0"/>
              <a:t>- (source-site) earth model</a:t>
            </a:r>
          </a:p>
          <a:p>
            <a:pPr marL="457200" indent="-457200">
              <a:defRPr/>
            </a:pPr>
            <a:r>
              <a:rPr lang="en-GB" sz="1800" dirty="0"/>
              <a:t>        - receiver-site crust model</a:t>
            </a:r>
          </a:p>
        </p:txBody>
      </p:sp>
      <p:sp>
        <p:nvSpPr>
          <p:cNvPr id="5" name="Rechteck 4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smtClean="0"/>
              <a:t>Input parameters of QSEIS2006</a:t>
            </a:r>
            <a:endParaRPr lang="en-GB" dirty="0"/>
          </a:p>
        </p:txBody>
      </p:sp>
      <p:cxnSp>
        <p:nvCxnSpPr>
          <p:cNvPr id="6" name="Gerade Verbindung 5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9975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ChangeArrowheads="1"/>
          </p:cNvSpPr>
          <p:nvPr/>
        </p:nvSpPr>
        <p:spPr bwMode="auto">
          <a:xfrm>
            <a:off x="1492091" y="1793240"/>
            <a:ext cx="7088029" cy="362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Aft>
                <a:spcPts val="200"/>
              </a:spcAft>
              <a:buFont typeface="+mj-lt"/>
              <a:buAutoNum type="arabicPeriod"/>
              <a:defRPr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Crust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457200" indent="-457200">
              <a:spcAft>
                <a:spcPts val="200"/>
              </a:spcAft>
              <a:buFont typeface="+mj-lt"/>
              <a:buAutoNum type="arabicPeriod"/>
              <a:defRPr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Partial solutions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200"/>
              </a:spcAft>
              <a:buFont typeface="+mj-lt"/>
              <a:buAutoNum type="arabicPeriod"/>
              <a:defRPr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waves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200"/>
              </a:spcAft>
              <a:buFont typeface="+mj-lt"/>
              <a:buAutoNum type="arabicPeriod"/>
              <a:defRPr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Anti time-domain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</a:p>
          <a:p>
            <a:pPr marL="457200" indent="-457200">
              <a:spcAft>
                <a:spcPts val="200"/>
              </a:spcAft>
              <a:buFont typeface="+mj-lt"/>
              <a:buAutoNum type="arabicPeriod"/>
              <a:defRPr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 wave</a:t>
            </a:r>
          </a:p>
          <a:p>
            <a:pPr marL="457200" indent="-457200">
              <a:spcAft>
                <a:spcPts val="200"/>
              </a:spcAft>
              <a:buFont typeface="+mj-lt"/>
              <a:buAutoNum type="arabicPeriod"/>
              <a:defRPr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Teleseismic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distances</a:t>
            </a:r>
          </a:p>
          <a:p>
            <a:pPr marL="457200" indent="-457200">
              <a:spcAft>
                <a:spcPts val="200"/>
              </a:spcAft>
              <a:buFont typeface="+mj-lt"/>
              <a:buAutoNum type="arabicPeriod"/>
              <a:defRPr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Teleseismic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distances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small slowness</a:t>
            </a:r>
          </a:p>
          <a:p>
            <a:pPr>
              <a:spcAft>
                <a:spcPts val="200"/>
              </a:spcAft>
              <a:defRPr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</a:p>
          <a:p>
            <a:pPr>
              <a:spcAft>
                <a:spcPts val="200"/>
              </a:spcAft>
              <a:defRPr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- designed by </a:t>
            </a:r>
            <a:r>
              <a:rPr lang="en-GB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Xiaohui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Yuan (2005)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/>
              <a:t>Exercises</a:t>
            </a:r>
          </a:p>
        </p:txBody>
      </p:sp>
      <p:cxnSp>
        <p:nvCxnSpPr>
          <p:cNvPr id="5" name="Gerade Verbindung 4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9975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785938"/>
            <a:ext cx="27146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1643063"/>
            <a:ext cx="5400675" cy="39592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</p:pic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Exercise 1 – Crust model</a:t>
            </a:r>
            <a:endParaRPr lang="en-GB" dirty="0"/>
          </a:p>
        </p:txBody>
      </p:sp>
      <p:cxnSp>
        <p:nvCxnSpPr>
          <p:cNvPr id="5" name="Gerade Verbindung 4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9975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Exercise 2 – Partial solutions 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1009571"/>
            <a:ext cx="7072313" cy="496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Gerade Verbindung 5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342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Exercise 3 – Surface waves </a:t>
            </a: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750695"/>
            <a:ext cx="2924175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1536383"/>
            <a:ext cx="54038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Gerade Verbindung 4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279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81" y="644059"/>
            <a:ext cx="7353861" cy="543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7132023" y="5311588"/>
            <a:ext cx="1896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NMSOP</a:t>
            </a:r>
          </a:p>
          <a:p>
            <a:pPr algn="ctr"/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(ed. Bormann, 2002)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86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Exercise 4 – Anti time-domain aliasing 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6" y="1769744"/>
            <a:ext cx="290512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49" y="1555432"/>
            <a:ext cx="54578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Gerade Verbindung 5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4625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Exercise 5 – Head wave </a:t>
            </a:r>
            <a:endParaRPr lang="en-GB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1373505"/>
            <a:ext cx="278447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1230630"/>
            <a:ext cx="5326062" cy="435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Gerade Verbindung 4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860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Exercise 6 – </a:t>
            </a:r>
            <a:r>
              <a:rPr lang="en-GB" dirty="0" err="1" smtClean="0"/>
              <a:t>Teleseismic</a:t>
            </a:r>
            <a:r>
              <a:rPr lang="en-GB" dirty="0" smtClean="0"/>
              <a:t> distances 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571625"/>
            <a:ext cx="2665412" cy="393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uppieren 9"/>
          <p:cNvGrpSpPr>
            <a:grpSpLocks/>
          </p:cNvGrpSpPr>
          <p:nvPr/>
        </p:nvGrpSpPr>
        <p:grpSpPr bwMode="auto">
          <a:xfrm>
            <a:off x="3214688" y="1357313"/>
            <a:ext cx="5667375" cy="4511675"/>
            <a:chOff x="3214688" y="1357313"/>
            <a:chExt cx="5667375" cy="4511675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4688" y="1357313"/>
              <a:ext cx="5667375" cy="451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feld 8"/>
            <p:cNvSpPr txBox="1">
              <a:spLocks noChangeArrowheads="1"/>
            </p:cNvSpPr>
            <p:nvPr/>
          </p:nvSpPr>
          <p:spPr bwMode="auto">
            <a:xfrm>
              <a:off x="5857884" y="5572140"/>
              <a:ext cx="102303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r>
                <a:rPr lang="en-GB" altLang="en-US" sz="1200" b="1"/>
                <a:t>t – </a:t>
              </a:r>
              <a:r>
                <a:rPr lang="en-GB" altLang="en-US" sz="1200" b="1">
                  <a:sym typeface="Symbol" pitchFamily="18" charset="2"/>
                </a:rPr>
                <a:t></a:t>
              </a:r>
              <a:r>
                <a:rPr lang="en-GB" altLang="en-US" sz="1200" b="1"/>
                <a:t>6.5 (s)</a:t>
              </a:r>
            </a:p>
          </p:txBody>
        </p:sp>
      </p:grpSp>
      <p:cxnSp>
        <p:nvCxnSpPr>
          <p:cNvPr id="9" name="Gerade Verbindung 8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81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Exercise 7 – </a:t>
            </a:r>
            <a:r>
              <a:rPr lang="en-GB" dirty="0" err="1" smtClean="0"/>
              <a:t>Teleseismic</a:t>
            </a:r>
            <a:r>
              <a:rPr lang="en-GB" dirty="0" smtClean="0"/>
              <a:t> distances with small slowness</a:t>
            </a:r>
            <a:endParaRPr lang="en-GB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653540"/>
            <a:ext cx="2697163" cy="408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uppieren 8"/>
          <p:cNvGrpSpPr>
            <a:grpSpLocks/>
          </p:cNvGrpSpPr>
          <p:nvPr/>
        </p:nvGrpSpPr>
        <p:grpSpPr bwMode="auto">
          <a:xfrm>
            <a:off x="3262313" y="1439228"/>
            <a:ext cx="5595937" cy="4429125"/>
            <a:chOff x="3262313" y="1500188"/>
            <a:chExt cx="5595937" cy="44291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2313" y="1500188"/>
              <a:ext cx="5595937" cy="442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feld 7"/>
            <p:cNvSpPr txBox="1">
              <a:spLocks noChangeArrowheads="1"/>
            </p:cNvSpPr>
            <p:nvPr/>
          </p:nvSpPr>
          <p:spPr bwMode="auto">
            <a:xfrm>
              <a:off x="5857884" y="5643578"/>
              <a:ext cx="102303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r>
                <a:rPr lang="en-GB" altLang="en-US" sz="1200" b="1"/>
                <a:t>t – </a:t>
              </a:r>
              <a:r>
                <a:rPr lang="en-GB" altLang="en-US" sz="1200" b="1">
                  <a:sym typeface="Symbol" pitchFamily="18" charset="2"/>
                </a:rPr>
                <a:t></a:t>
              </a:r>
              <a:r>
                <a:rPr lang="en-GB" altLang="en-US" sz="1200" b="1"/>
                <a:t>6.5 (s)</a:t>
              </a:r>
            </a:p>
          </p:txBody>
        </p:sp>
      </p:grpSp>
      <p:cxnSp>
        <p:nvCxnSpPr>
          <p:cNvPr id="7" name="Gerade Verbindung 6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3511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30391" y="1021976"/>
            <a:ext cx="874596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00">
              <a:spcAft>
                <a:spcPts val="0"/>
              </a:spcAft>
            </a:pPr>
            <a:r>
              <a:rPr lang="en-GB" sz="3200" b="1" dirty="0" smtClean="0"/>
              <a:t>QSSP </a:t>
            </a:r>
            <a:r>
              <a:rPr lang="en-GB" sz="3200" b="1" dirty="0"/>
              <a:t>– </a:t>
            </a:r>
            <a:r>
              <a:rPr lang="en-GB" sz="3200" b="1" dirty="0" smtClean="0"/>
              <a:t>Computation of complete </a:t>
            </a:r>
            <a:r>
              <a:rPr lang="en-GB" sz="3200" b="1" dirty="0"/>
              <a:t>synthetic seismograms based on a self-gravitating earth model with the atmosphere-ocean-mantle-core structure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 smtClean="0"/>
              <a:t>Normal mode theory, effect of gravity and self-gravitation</a:t>
            </a:r>
            <a:endParaRPr lang="en-GB" dirty="0"/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Hybrid algorithm</a:t>
            </a:r>
          </a:p>
          <a:p>
            <a:pPr marL="720000" indent="-342900"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Examples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of complete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seismograms: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body waves, surface waves, infrasound gravity waves, tsunami, circling surface waves and free oscillations, static offsets, etc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54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Equations of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792480" y="1756992"/>
                <a:ext cx="8153400" cy="4012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𝜌</m:t>
                                </m:r>
                                <m:f>
                                  <m:f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GB" b="1" i="1">
                                        <a:latin typeface="Cambria Math"/>
                                      </a:rPr>
                                      <m:t>𝒖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  <a:ea typeface="Cambria Math"/>
                                          </a:rPr>
                                          <m:t>𝜕</m:t>
                                        </m:r>
                                        <m:r>
                                          <a:rPr lang="de-DE" i="1">
                                            <a:latin typeface="Cambria Math"/>
                                            <a:ea typeface="Cambria Math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lang="de-DE" i="1">
                                    <a:latin typeface="Cambria Math"/>
                                  </a:rPr>
                                  <m:t>=</m:t>
                                </m:r>
                              </m:e>
                              <m:e>
                                <m:r>
                                  <a:rPr lang="en-GB">
                                    <a:latin typeface="Cambria Math"/>
                                  </a:rPr>
                                  <m:t>𝛻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∙</m:t>
                                </m:r>
                                <m:r>
                                  <a:rPr lang="en-GB" b="1" i="1">
                                    <a:latin typeface="Cambria Math"/>
                                  </a:rPr>
                                  <m:t>𝝈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𝜌</m:t>
                                </m:r>
                                <m:r>
                                  <a:rPr lang="en-GB">
                                    <a:latin typeface="Cambria Math"/>
                                  </a:rPr>
                                  <m:t>𝛻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𝜓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𝑔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𝜌</m:t>
                                </m:r>
                                <m:r>
                                  <m:rPr>
                                    <m:sty m:val="p"/>
                                  </m:rPr>
                                  <a:rPr lang="en-GB">
                                    <a:latin typeface="Cambria Math"/>
                                  </a:rPr>
                                  <m:t>g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>
                                        <a:latin typeface="Cambria Math"/>
                                      </a:rPr>
                                      <m:t>𝛻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∙</m:t>
                                    </m:r>
                                    <m:r>
                                      <a:rPr lang="en-GB" b="1" i="1">
                                        <a:latin typeface="Cambria Math"/>
                                      </a:rPr>
                                      <m:t>𝒖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>
                                        <a:latin typeface="Cambria Math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b="1" i="1">
                                    <a:latin typeface="Cambria Math"/>
                                  </a:rPr>
                                  <m:t>𝒇</m:t>
                                </m:r>
                                <m:r>
                                  <a:rPr lang="de-DE" b="1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>
                                        <a:latin typeface="Cambria Math"/>
                                      </a:rPr>
                                      <m:t>𝛻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i="1">
                                    <a:latin typeface="Cambria Math"/>
                                  </a:rPr>
                                  <m:t>𝜓</m:t>
                                </m:r>
                              </m:e>
                              <m:e>
                                <m:r>
                                  <a:rPr lang="de-DE" i="1">
                                    <a:latin typeface="Cambria Math"/>
                                  </a:rPr>
                                  <m:t>=</m:t>
                                </m:r>
                              </m:e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GB">
                                    <a:latin typeface="Cambria Math"/>
                                  </a:rPr>
                                  <m:t>𝛻</m:t>
                                </m:r>
                                <m:r>
                                  <a:rPr lang="en-GB" i="1">
                                    <a:latin typeface="Cambria Math"/>
                                  </a:rPr>
                                  <m:t>∙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𝜌</m:t>
                                    </m:r>
                                    <m:r>
                                      <a:rPr lang="en-GB" b="1" i="1">
                                        <a:latin typeface="Cambria Math"/>
                                      </a:rPr>
                                      <m:t>𝒖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/>
                                  </a:rPr>
                                  <m:t>.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i="1" dirty="0" smtClean="0"/>
              </a:p>
              <a:p>
                <a:endParaRPr lang="de-DE" i="1" dirty="0" smtClean="0"/>
              </a:p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</a:rPr>
                      <m:t>𝜌</m:t>
                    </m:r>
                    <m:r>
                      <a:rPr lang="en-GB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density,	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/>
                      </a:rPr>
                      <m:t>𝝈</m:t>
                    </m:r>
                    <m:r>
                      <a:rPr lang="en-GB" i="1">
                        <a:latin typeface="Cambria Math"/>
                      </a:rPr>
                      <m:t>=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stress tensor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𝐺</m:t>
                    </m:r>
                    <m:r>
                      <a:rPr lang="en-GB" i="1">
                        <a:latin typeface="Cambria Math"/>
                      </a:rPr>
                      <m:t>=</m:t>
                    </m:r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gravitational 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constant,</a:t>
                </a:r>
              </a:p>
              <a:p>
                <a14:m>
                  <m:oMath xmlns:m="http://schemas.openxmlformats.org/officeDocument/2006/math">
                    <m:r>
                      <a:rPr lang="en-GB" b="1" i="1">
                        <a:latin typeface="Cambria Math"/>
                      </a:rPr>
                      <m:t>𝒇</m:t>
                    </m:r>
                    <m:r>
                      <a:rPr lang="en-GB" i="1">
                        <a:latin typeface="Cambria Math"/>
                      </a:rPr>
                      <m:t>=</m:t>
                    </m:r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body force (seismic source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	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/>
                      </a:rPr>
                      <m:t>𝒖</m:t>
                    </m:r>
                    <m:r>
                      <a:rPr lang="en-GB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displacement 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vector,</a:t>
                </a:r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𝜓</m:t>
                    </m:r>
                    <m:r>
                      <a:rPr lang="de-DE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deformation-induced gravity potential change,</a:t>
                </a:r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𝑔</m:t>
                    </m:r>
                    <m:r>
                      <a:rPr lang="en-GB" i="1">
                        <a:latin typeface="Cambria Math"/>
                      </a:rPr>
                      <m:t>=</m:t>
                    </m:r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gravity 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downwards positive), 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/>
                          </a:rPr>
                          <m:t>𝑟</m:t>
                        </m:r>
                      </m:e>
                    </m:d>
                    <m:r>
                      <a:rPr lang="en-GB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/>
                          </a:rPr>
                          <m:t>4</m:t>
                        </m:r>
                        <m:r>
                          <a:rPr lang="en-GB" i="1">
                            <a:latin typeface="Cambria Math"/>
                          </a:rPr>
                          <m:t>𝜋</m:t>
                        </m:r>
                        <m:r>
                          <a:rPr lang="en-GB" i="1">
                            <a:latin typeface="Cambria Math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en-GB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limLoc m:val="undOvr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GB" i="1">
                            <a:latin typeface="Cambria Math"/>
                          </a:rPr>
                          <m:t>𝑟</m:t>
                        </m:r>
                      </m:sup>
                      <m:e>
                        <m:r>
                          <a:rPr lang="en-GB" i="1">
                            <a:latin typeface="Cambria Math"/>
                          </a:rPr>
                          <m:t>𝜌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/>
                              </a:rPr>
                              <m:t>𝜉</m:t>
                            </m:r>
                          </m:e>
                        </m:d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/>
                              </a:rPr>
                              <m:t>𝜉</m:t>
                            </m:r>
                          </m:e>
                          <m:sup>
                            <m:r>
                              <a:rPr lang="en-GB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GB" i="1">
                            <a:latin typeface="Cambria Math"/>
                          </a:rPr>
                          <m:t>𝑑</m:t>
                        </m:r>
                        <m:r>
                          <a:rPr lang="en-GB" i="1">
                            <a:latin typeface="Cambria Math"/>
                          </a:rPr>
                          <m:t>𝜉</m:t>
                        </m:r>
                      </m:e>
                    </m:nary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1" i="1">
                        <a:latin typeface="Cambria Math"/>
                      </a:rPr>
                      <m:t>𝝈</m:t>
                    </m:r>
                    <m:r>
                      <a:rPr lang="en-GB" i="1">
                        <a:latin typeface="Cambria Math"/>
                      </a:rPr>
                      <m:t>= </m:t>
                    </m:r>
                    <m:r>
                      <a:rPr lang="en-GB" i="1">
                        <a:latin typeface="Cambria Math"/>
                      </a:rPr>
                      <m:t>𝜆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>
                            <a:latin typeface="Cambria Math"/>
                          </a:rPr>
                          <m:t>𝛻</m:t>
                        </m:r>
                        <m:r>
                          <a:rPr lang="en-GB" i="1">
                            <a:latin typeface="Cambria Math"/>
                          </a:rPr>
                          <m:t>∙</m:t>
                        </m:r>
                        <m:r>
                          <a:rPr lang="en-GB" b="1" i="1">
                            <a:latin typeface="Cambria Math"/>
                          </a:rPr>
                          <m:t>𝒖</m:t>
                        </m:r>
                      </m:e>
                    </m:d>
                    <m:r>
                      <a:rPr lang="en-GB" b="1" i="1">
                        <a:latin typeface="Cambria Math"/>
                      </a:rPr>
                      <m:t>𝑰</m:t>
                    </m:r>
                    <m:r>
                      <a:rPr lang="en-GB" i="1">
                        <a:latin typeface="Cambria Math"/>
                      </a:rPr>
                      <m:t>+</m:t>
                    </m:r>
                    <m:r>
                      <a:rPr lang="en-GB" i="1">
                        <a:latin typeface="Cambria Math"/>
                      </a:rPr>
                      <m:t>𝜇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>
                            <a:latin typeface="Cambria Math"/>
                          </a:rPr>
                          <m:t>𝛻</m:t>
                        </m:r>
                        <m:r>
                          <a:rPr lang="en-GB" b="1" i="1">
                            <a:latin typeface="Cambria Math"/>
                          </a:rPr>
                          <m:t>𝒖</m:t>
                        </m:r>
                        <m:r>
                          <a:rPr lang="en-GB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>
                                    <a:latin typeface="Cambria Math"/>
                                  </a:rPr>
                                  <m:t>𝛻</m:t>
                                </m:r>
                                <m:r>
                                  <a:rPr lang="en-GB" b="1" i="1">
                                    <a:latin typeface="Cambria Math"/>
                                  </a:rPr>
                                  <m:t>𝒖</m:t>
                                </m:r>
                              </m:e>
                            </m:d>
                          </m:e>
                          <m:sup>
                            <m:r>
                              <a:rPr lang="en-GB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(Hooke’s law) </a:t>
                </a:r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" y="1756992"/>
                <a:ext cx="8153400" cy="4012060"/>
              </a:xfrm>
              <a:prstGeom prst="rect">
                <a:avLst/>
              </a:prstGeom>
              <a:blipFill rotWithShape="1">
                <a:blip r:embed="rId2"/>
                <a:stretch>
                  <a:fillRect l="-598" b="-25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erade Verbindung 4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hteck 2"/>
          <p:cNvSpPr/>
          <p:nvPr/>
        </p:nvSpPr>
        <p:spPr>
          <a:xfrm>
            <a:off x="0" y="742901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>
                <a:cs typeface="Arial" panose="020B0604020202020204" pitchFamily="34" charset="0"/>
              </a:rPr>
              <a:t>governing deformation in </a:t>
            </a:r>
          </a:p>
          <a:p>
            <a:pPr marL="377100" algn="ctr"/>
            <a:r>
              <a:rPr lang="en-GB" dirty="0">
                <a:cs typeface="Arial" panose="020B0604020202020204" pitchFamily="34" charset="0"/>
              </a:rPr>
              <a:t>a spherically symmetric, elastic and self-gravitating earth</a:t>
            </a:r>
          </a:p>
        </p:txBody>
      </p:sp>
    </p:spTree>
    <p:extLst>
      <p:ext uri="{BB962C8B-B14F-4D97-AF65-F5344CB8AC3E}">
        <p14:creationId xmlns:p14="http://schemas.microsoft.com/office/powerpoint/2010/main" val="118244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566540" y="3905660"/>
                <a:ext cx="3327193" cy="2083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earth’s </a:t>
                </a:r>
                <a:r>
                  <a:rPr lang="en-GB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</a:t>
                </a:r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mass:</a:t>
                </a:r>
              </a:p>
              <a:p>
                <a:endPara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/>
                                          </a:rPr>
                                          <m:t>𝒖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𝑟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→0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GB" b="1" i="1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GB" b="1" i="1">
                                    <a:latin typeface="Cambria Math"/>
                                  </a:rPr>
                                  <m:t>,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1" i="1">
                                                <a:latin typeface="Cambria Math"/>
                                              </a:rPr>
                                              <m:t>𝒆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  <m:r>
                                          <a:rPr lang="en-GB" b="1" i="1">
                                            <a:latin typeface="Cambria Math"/>
                                          </a:rPr>
                                          <m:t>∙</m:t>
                                        </m:r>
                                        <m:r>
                                          <a:rPr lang="en-GB">
                                            <a:latin typeface="Cambria Math"/>
                                          </a:rPr>
                                          <m:t>𝛻</m:t>
                                        </m:r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𝜓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𝑟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→0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=0.</m:t>
                                </m:r>
                              </m:e>
                            </m:mr>
                          </m:m>
                          <m:r>
                            <a:rPr lang="en-GB" i="1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0" y="3905660"/>
                <a:ext cx="3327193" cy="2083712"/>
              </a:xfrm>
              <a:prstGeom prst="rect">
                <a:avLst/>
              </a:prstGeom>
              <a:blipFill rotWithShape="1">
                <a:blip r:embed="rId2"/>
                <a:stretch>
                  <a:fillRect l="-2930" t="-2339" r="-12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566540" y="1343231"/>
                <a:ext cx="4267515" cy="208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earth’s surface:</a:t>
                </a:r>
              </a:p>
              <a:p>
                <a:endParaRPr lang="en-GB" b="1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>
                                              <a:latin typeface="Cambria Math"/>
                                            </a:rPr>
                                            <m:t>𝒆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GB" b="1" i="1">
                                          <a:latin typeface="Cambria Math"/>
                                        </a:rPr>
                                        <m:t>∙</m:t>
                                      </m:r>
                                      <m:r>
                                        <a:rPr lang="en-GB" b="1" i="1">
                                          <a:latin typeface="Cambria Math"/>
                                        </a:rPr>
                                        <m:t>𝝈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GB" i="1">
                                      <a:latin typeface="Cambria Math"/>
                                    </a:rPr>
                                    <m:t>𝑟</m:t>
                                  </m:r>
                                  <m:r>
                                    <a:rPr lang="en-GB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GB" i="1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GB" b="1" i="1">
                                  <a:latin typeface="Cambria Math"/>
                                </a:rPr>
                                <m:t>𝟎</m:t>
                              </m:r>
                              <m:r>
                                <m:rPr>
                                  <m:nor/>
                                </m:rPr>
                                <a:rPr lang="en-GB" dirty="0"/>
                                <m:t>,</m:t>
                              </m:r>
                              <m:r>
                                <a:rPr lang="de-DE" b="0" i="1" dirty="0" smtClean="0">
                                  <a:latin typeface="Cambria Math"/>
                                </a:rPr>
                                <m:t>                            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>
                                              <a:latin typeface="Cambria Math"/>
                                            </a:rPr>
                                            <m:t>𝒆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GB" b="1" i="1">
                                          <a:latin typeface="Cambria Math"/>
                                        </a:rPr>
                                        <m:t>∙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>
                                              <a:latin typeface="Cambria Math"/>
                                            </a:rPr>
                                            <m:t>𝛻</m:t>
                                          </m:r>
                                          <m:r>
                                            <a:rPr lang="en-GB" i="1">
                                              <a:latin typeface="Cambria Math"/>
                                            </a:rPr>
                                            <m:t>𝜓</m:t>
                                          </m:r>
                                          <m:r>
                                            <a:rPr lang="en-GB" b="1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  <m:r>
                                            <a:rPr lang="en-GB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GB" i="1">
                                              <a:latin typeface="Cambria Math"/>
                                            </a:rPr>
                                            <m:t>𝐺</m:t>
                                          </m:r>
                                          <m:r>
                                            <a:rPr lang="en-GB" i="1">
                                              <a:latin typeface="Cambria Math"/>
                                            </a:rPr>
                                            <m:t>𝜌</m:t>
                                          </m:r>
                                          <m:r>
                                            <a:rPr lang="en-GB" b="1" i="1">
                                              <a:latin typeface="Cambria Math"/>
                                            </a:rPr>
                                            <m:t>𝒖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GB" i="1">
                                      <a:latin typeface="Cambria Math"/>
                                    </a:rPr>
                                    <m:t>𝑟</m:t>
                                  </m:r>
                                  <m:r>
                                    <a:rPr lang="en-GB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GB" i="1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  <m:sup/>
                              </m:sSubSup>
                              <m:r>
                                <a:rPr lang="en-GB" i="1">
                                  <a:latin typeface="Cambria Math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lang="en-GB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b="1" i="1" dirty="0" smtClean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0" y="1343231"/>
                <a:ext cx="4267515" cy="2084225"/>
              </a:xfrm>
              <a:prstGeom prst="rect">
                <a:avLst/>
              </a:prstGeom>
              <a:blipFill rotWithShape="1">
                <a:blip r:embed="rId3"/>
                <a:stretch>
                  <a:fillRect l="-2286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/>
              <p:cNvSpPr/>
              <p:nvPr/>
            </p:nvSpPr>
            <p:spPr>
              <a:xfrm>
                <a:off x="4712135" y="1814359"/>
                <a:ext cx="4309945" cy="3631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earth’s interior interface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en-GB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/>
                                          </a:rPr>
                                          <m:t>𝒖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GB" b="1" i="1">
                                        <a:latin typeface="Cambria Math"/>
                                      </a:rPr>
                                      <m:t>− </m:t>
                                    </m:r>
                                  </m:sub>
                                  <m:sup>
                                    <m:r>
                                      <a:rPr lang="en-GB" b="1" i="1">
                                        <a:latin typeface="Cambria Math"/>
                                      </a:rPr>
                                      <m:t>+</m:t>
                                    </m:r>
                                  </m:sup>
                                </m:sSubSup>
                                <m:r>
                                  <a:rPr lang="en-GB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GB" b="1" i="1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de-DE" b="1" i="1" smtClean="0">
                                    <a:latin typeface="Cambria Math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GB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b="0" i="1" smtClean="0">
                                                    <a:latin typeface="Cambria Math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0" i="1" smtClean="0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GB" b="1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</m:sub>
                                      <m:sup>
                                        <m:r>
                                          <a:rPr lang="en-GB" b="1" i="1">
                                            <a:latin typeface="Cambria Math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  <m:r>
                                      <a:rPr lang="en-GB" i="1"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a:rPr lang="en-GB" b="0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de-DE" b="1" i="1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de-DE" b="0" i="0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/>
                                      </a:rPr>
                                      <m:t>fluid</m:t>
                                    </m:r>
                                  </m:e>
                                </m:d>
                                <m:r>
                                  <a:rPr lang="de-DE" b="1" i="1" smtClean="0">
                                    <a:latin typeface="Cambria Math"/>
                                  </a:rPr>
                                  <m:t>,         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1" i="1">
                                                <a:latin typeface="Cambria Math"/>
                                              </a:rPr>
                                              <m:t>𝒆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  <m:r>
                                          <a:rPr lang="en-GB" b="1" i="1">
                                            <a:latin typeface="Cambria Math"/>
                                          </a:rPr>
                                          <m:t>∙</m:t>
                                        </m:r>
                                        <m:r>
                                          <a:rPr lang="en-GB" b="1" i="1">
                                            <a:latin typeface="Cambria Math"/>
                                          </a:rPr>
                                          <m:t>𝝈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GB" b="1" i="1">
                                        <a:latin typeface="Cambria Math"/>
                                      </a:rPr>
                                      <m:t>− </m:t>
                                    </m:r>
                                  </m:sub>
                                  <m:sup>
                                    <m:r>
                                      <a:rPr lang="en-GB" b="1" i="1">
                                        <a:latin typeface="Cambria Math"/>
                                      </a:rPr>
                                      <m:t>+</m:t>
                                    </m:r>
                                  </m:sup>
                                </m:sSubSup>
                                <m:r>
                                  <a:rPr lang="en-GB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GB" b="1" i="1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GB" b="1" i="1">
                                    <a:latin typeface="Cambria Math"/>
                                  </a:rPr>
                                  <m:t>,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𝜓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GB" b="1" i="1">
                                        <a:latin typeface="Cambria Math"/>
                                      </a:rPr>
                                      <m:t>− </m:t>
                                    </m:r>
                                  </m:sub>
                                  <m:sup>
                                    <m:r>
                                      <a:rPr lang="en-GB" b="1" i="1">
                                        <a:latin typeface="Cambria Math"/>
                                      </a:rPr>
                                      <m:t>+</m:t>
                                    </m:r>
                                  </m:sup>
                                </m:sSubSup>
                                <m:r>
                                  <a:rPr lang="en-GB" i="1">
                                    <a:latin typeface="Cambria Math"/>
                                  </a:rPr>
                                  <m:t>=0,</m:t>
                                </m:r>
                                <m:r>
                                  <a:rPr lang="de-DE" b="0" i="1" smtClean="0">
                                    <a:latin typeface="Cambria Math"/>
                                  </a:rPr>
                                  <m:t>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1" i="1">
                                                <a:latin typeface="Cambria Math"/>
                                              </a:rPr>
                                              <m:t>𝒆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  <m:r>
                                          <a:rPr lang="en-GB" b="1" i="1">
                                            <a:latin typeface="Cambria Math"/>
                                          </a:rPr>
                                          <m:t>∙</m:t>
                                        </m:r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>
                                                <a:latin typeface="Cambria Math"/>
                                              </a:rPr>
                                              <m:t>𝛻</m:t>
                                            </m:r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𝜓</m:t>
                                            </m:r>
                                            <m:r>
                                              <a:rPr lang="en-GB" b="1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4</m:t>
                                            </m:r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𝐺</m:t>
                                            </m:r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𝜌</m:t>
                                            </m:r>
                                            <m:r>
                                              <a:rPr lang="en-GB" b="1" i="1">
                                                <a:latin typeface="Cambria Math"/>
                                              </a:rPr>
                                              <m:t>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GB" b="1" i="1">
                                        <a:latin typeface="Cambria Math"/>
                                      </a:rPr>
                                      <m:t>− </m:t>
                                    </m:r>
                                  </m:sub>
                                  <m:sup>
                                    <m:r>
                                      <a:rPr lang="en-GB" b="1" i="1">
                                        <a:latin typeface="Cambria Math"/>
                                      </a:rPr>
                                      <m:t>+</m:t>
                                    </m:r>
                                  </m:sup>
                                </m:sSubSup>
                                <m:r>
                                  <a:rPr lang="en-GB" i="1">
                                    <a:latin typeface="Cambria Math"/>
                                  </a:rPr>
                                  <m:t>=0,</m:t>
                                </m:r>
                                <m:r>
                                  <a:rPr lang="de-DE" b="0" i="1" smtClean="0">
                                    <a:latin typeface="Cambria Math"/>
                                  </a:rPr>
                                  <m:t>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Rechtec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135" y="1814359"/>
                <a:ext cx="4309945" cy="3631315"/>
              </a:xfrm>
              <a:prstGeom prst="rect">
                <a:avLst/>
              </a:prstGeom>
              <a:blipFill rotWithShape="1">
                <a:blip r:embed="rId4"/>
                <a:stretch>
                  <a:fillRect l="-2263" t="-13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 Verbindung 6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0435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570399" y="963912"/>
            <a:ext cx="4988865" cy="76944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none">
            <a:spAutoFit/>
          </a:bodyPr>
          <a:lstStyle/>
          <a:p>
            <a:pPr marL="457200" indent="-457200" algn="ctr">
              <a:defRPr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of motion in time-space domain</a:t>
            </a:r>
          </a:p>
          <a:p>
            <a:pPr marL="457200" indent="-457200" algn="ctr">
              <a:defRPr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 PDE of 2. order)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1139736" y="4061464"/>
            <a:ext cx="6447599" cy="76944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none">
            <a:spAutoFit/>
          </a:bodyPr>
          <a:lstStyle/>
          <a:p>
            <a:pPr marL="457200" indent="-457200" algn="ctr">
              <a:defRPr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of motion in frequency-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wavenumber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domain</a:t>
            </a:r>
          </a:p>
          <a:p>
            <a:pPr marL="457200" indent="-457200" algn="ctr">
              <a:defRPr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 ODE of 1. order)</a:t>
            </a:r>
          </a:p>
        </p:txBody>
      </p:sp>
      <p:sp>
        <p:nvSpPr>
          <p:cNvPr id="4" name="Ellipse 3"/>
          <p:cNvSpPr/>
          <p:nvPr/>
        </p:nvSpPr>
        <p:spPr>
          <a:xfrm>
            <a:off x="1843088" y="1964055"/>
            <a:ext cx="4643437" cy="18573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</a:t>
            </a:r>
          </a:p>
          <a:p>
            <a:pPr algn="ctr">
              <a:defRPr/>
            </a:pPr>
            <a:r>
              <a:rPr lang="en-GB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</a:p>
          <a:p>
            <a:pPr algn="ctr">
              <a:defRPr/>
            </a:pPr>
            <a:r>
              <a:rPr lang="en-GB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Expansion in spherical harmonics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1928813" y="5000625"/>
            <a:ext cx="4214812" cy="92868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Haskell </a:t>
            </a:r>
            <a:r>
              <a:rPr lang="en-GB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propagator</a:t>
            </a:r>
          </a:p>
          <a:p>
            <a:pPr algn="ctr">
              <a:defRPr/>
            </a:pPr>
            <a:r>
              <a:rPr lang="en-GB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Runge-Kutta</a:t>
            </a:r>
            <a:r>
              <a:rPr lang="en-GB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  <p:sp>
        <p:nvSpPr>
          <p:cNvPr id="6" name="Gestreifter Pfeil nach rechts 5"/>
          <p:cNvSpPr/>
          <p:nvPr/>
        </p:nvSpPr>
        <p:spPr>
          <a:xfrm rot="5400000">
            <a:off x="6822297" y="2304563"/>
            <a:ext cx="3143272" cy="1071570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Spectral Method</a:t>
            </a:r>
          </a:p>
        </p:txBody>
      </p:sp>
      <p:sp>
        <p:nvSpPr>
          <p:cNvPr id="7" name="Rechteck 6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Solution strategy of spectral method</a:t>
            </a:r>
          </a:p>
        </p:txBody>
      </p:sp>
      <p:cxnSp>
        <p:nvCxnSpPr>
          <p:cNvPr id="8" name="Gerade Verbindung 7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0992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 smtClean="0"/>
              <a:t>Expansion in terms of spherical harmonics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569485" y="757856"/>
                <a:ext cx="7922169" cy="2813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000" b="1" i="1">
                                    <a:latin typeface="Cambria Math"/>
                                  </a:rPr>
                                  <m:t>𝒖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∞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=−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p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𝑈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en-GB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2000" b="1" i="1">
                                                    <a:latin typeface="Cambria Math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en-GB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𝜃</m:t>
                                                </m:r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en-GB" sz="2000" b="1" i="1">
                                                <a:latin typeface="Cambria Math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en-GB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2000" b="1" i="1">
                                                    <a:latin typeface="Cambria Math"/>
                                                  </a:rPr>
                                                  <m:t>𝑺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en-GB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𝜃</m:t>
                                                </m:r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en-GB" sz="2000" b="1" i="1">
                                                <a:latin typeface="Cambria Math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𝑊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en-GB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2000" b="1" i="1">
                                                    <a:latin typeface="Cambria Math"/>
                                                  </a:rPr>
                                                  <m:t>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en-GB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𝜃</m:t>
                                                </m:r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nary>
                                  </m:e>
                                </m:nary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𝜓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∞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=−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𝛷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sub>
                                          <m:sup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𝑚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𝑟</m:t>
                                            </m:r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GB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sub>
                                          <m:sup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𝑚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GB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𝜃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sz="2000" i="1">
                                                <a:latin typeface="Cambria Math"/>
                                              </a:rPr>
                                              <m:t>𝜑</m:t>
                                            </m:r>
                                          </m:e>
                                        </m:d>
                                      </m:e>
                                    </m:nary>
                                  </m:e>
                                </m:nary>
                                <m:r>
                                  <a:rPr lang="en-GB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1" i="1">
                                        <a:latin typeface="Cambria Math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000" b="1" i="1">
                                    <a:latin typeface="Cambria Math"/>
                                  </a:rPr>
                                  <m:t>∙</m:t>
                                </m:r>
                                <m:r>
                                  <a:rPr lang="en-GB" sz="2000" b="1" i="1">
                                    <a:latin typeface="Cambria Math"/>
                                  </a:rPr>
                                  <m:t>𝝈</m:t>
                                </m:r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∞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=−</m:t>
                                        </m:r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en-GB" sz="20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p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𝐸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en-GB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2000" b="1" i="1">
                                                    <a:latin typeface="Cambria Math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en-GB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𝜃</m:t>
                                                </m:r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en-GB" sz="2000" b="1" i="1">
                                                <a:latin typeface="Cambria Math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en-GB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2000" b="1" i="1">
                                                    <a:latin typeface="Cambria Math"/>
                                                  </a:rPr>
                                                  <m:t>𝑺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en-GB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𝜃</m:t>
                                                </m:r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  <m:r>
                                              <a:rPr lang="en-GB" sz="2000" b="1" i="1">
                                                <a:latin typeface="Cambria Math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𝐺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en-GB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2000" b="1" i="1">
                                                    <a:latin typeface="Cambria Math"/>
                                                  </a:rPr>
                                                  <m:t>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en-GB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𝜃</m:t>
                                                </m:r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GB" sz="2000" i="1">
                                                    <a:latin typeface="Cambria Math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  <m:r>
                                          <a:rPr lang="de-DE" sz="2000" b="0" i="1" smtClean="0">
                                            <a:latin typeface="Cambria Math"/>
                                          </a:rPr>
                                          <m:t>.</m:t>
                                        </m:r>
                                      </m:e>
                                    </m:nary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85" y="757856"/>
                <a:ext cx="7922169" cy="281314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670560" y="3639417"/>
                <a:ext cx="7635240" cy="24384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1" i="1"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𝑚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GB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𝜃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1" i="1">
                                        <a:latin typeface="Cambria Math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GB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𝑚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GB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𝜃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en-GB" sz="2000" b="1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2000" b="1" i="1" smtClean="0">
                                    <a:latin typeface="Cambria Math"/>
                                  </a:rPr>
                                  <m:t>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1" i="1">
                                        <a:latin typeface="Cambria Math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𝑚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GB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𝜃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1" i="1">
                                        <a:latin typeface="Cambria Math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GB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𝑚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GB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𝜃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en-GB" sz="2000" b="1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1" i="1">
                                        <a:latin typeface="Cambria Math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𝜑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𝑠𝑖𝑛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𝜃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𝜕𝜑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GB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𝑚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GB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𝜃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en-GB" sz="2000" b="1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1" i="1">
                                        <a:latin typeface="Cambria Math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𝑚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GB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𝜃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en-GB" sz="2000" i="1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1" i="1">
                                        <a:latin typeface="Cambria Math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𝑠𝑖𝑛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𝜃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𝜕𝜑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GB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𝑚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GB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𝜃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en-GB" sz="2000" b="1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1" i="1">
                                        <a:latin typeface="Cambria Math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𝜑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GB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𝑚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GB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𝜃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GB" sz="2000" i="1">
                                        <a:latin typeface="Cambria Math"/>
                                      </a:rPr>
                                      <m:t>𝜑</m:t>
                                    </m:r>
                                  </m:e>
                                </m:d>
                                <m:r>
                                  <a:rPr lang="en-GB" sz="2000" b="1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000" dirty="0"/>
              </a:p>
              <a:p>
                <a:endParaRPr lang="en-GB" sz="2000" b="1" i="1" dirty="0" smtClean="0"/>
              </a:p>
              <a:p>
                <a:r>
                  <a:rPr lang="en-GB" sz="2000" b="1" dirty="0" smtClean="0"/>
                  <a:t>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GB" sz="2000" i="1">
                            <a:latin typeface="Cambria Math"/>
                          </a:rPr>
                          <m:t>𝑙</m:t>
                        </m:r>
                      </m:sub>
                      <m:sup>
                        <m:r>
                          <a:rPr lang="en-GB" sz="2000" i="1">
                            <a:latin typeface="Cambria Math"/>
                          </a:rPr>
                          <m:t>𝑚</m:t>
                        </m:r>
                      </m:sup>
                    </m:sSubSup>
                    <m:d>
                      <m:dPr>
                        <m:ctrlPr>
                          <a:rPr lang="en-GB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/>
                          </a:rPr>
                          <m:t>𝜃</m:t>
                        </m:r>
                        <m:r>
                          <a:rPr lang="en-GB" sz="2000" i="1">
                            <a:latin typeface="Cambria Math"/>
                          </a:rPr>
                          <m:t>,</m:t>
                        </m:r>
                        <m:r>
                          <a:rPr lang="en-GB" sz="2000" i="1">
                            <a:latin typeface="Cambria Math"/>
                          </a:rPr>
                          <m:t>𝜑</m:t>
                        </m:r>
                      </m:e>
                    </m:d>
                    <m:r>
                      <a:rPr lang="en-GB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GB" sz="2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GB" sz="2000" i="1">
                            <a:latin typeface="Cambria Math"/>
                          </a:rPr>
                          <m:t>𝑙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𝑚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GB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/>
                          </a:rPr>
                          <m:t>𝑐𝑜𝑠</m:t>
                        </m:r>
                        <m:r>
                          <a:rPr lang="en-GB" sz="2000" i="1">
                            <a:latin typeface="Cambria Math"/>
                          </a:rPr>
                          <m:t>𝜃</m:t>
                        </m:r>
                      </m:e>
                    </m:d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GB" sz="2000" i="1">
                            <a:latin typeface="Cambria Math"/>
                          </a:rPr>
                          <m:t>𝑖𝑚</m:t>
                        </m:r>
                        <m:r>
                          <a:rPr lang="en-GB" sz="2000" i="1">
                            <a:latin typeface="Cambria Math"/>
                          </a:rPr>
                          <m:t>𝜑</m:t>
                        </m:r>
                      </m:sup>
                    </m:sSup>
                    <m:r>
                      <a:rPr lang="de-DE" sz="2000" b="0" i="1" smtClean="0">
                        <a:latin typeface="Cambria Math"/>
                      </a:rPr>
                      <m:t>.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" y="3639417"/>
                <a:ext cx="7635240" cy="2438424"/>
              </a:xfrm>
              <a:prstGeom prst="rect">
                <a:avLst/>
              </a:prstGeom>
              <a:blipFill rotWithShape="1">
                <a:blip r:embed="rId3"/>
                <a:stretch>
                  <a:fillRect b="-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erade Verbindung 4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640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4310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00" algn="ctr"/>
            <a:r>
              <a:rPr lang="en-GB" dirty="0"/>
              <a:t>Ordinary differential equations of motion for </a:t>
            </a:r>
            <a:r>
              <a:rPr lang="en-GB" dirty="0" smtClean="0"/>
              <a:t>toroidal modes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2334923" y="1548977"/>
                <a:ext cx="2371034" cy="1538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/>
                        </a:rPr>
                        <m:t>𝑿</m:t>
                      </m:r>
                      <m:r>
                        <a:rPr lang="en-GB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GB" i="1">
                                  <a:latin typeface="Cambria Math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/>
                                    </a:rPr>
                                    <m:t>𝑚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i="1" dirty="0" smtClean="0"/>
              </a:p>
              <a:p>
                <a:endParaRPr lang="de-DE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de-DE" i="1">
                              <a:latin typeface="Cambria Math"/>
                            </a:rPr>
                            <m:t>𝑑𝑟</m:t>
                          </m:r>
                        </m:den>
                      </m:f>
                      <m:r>
                        <a:rPr lang="en-GB" b="1" i="1">
                          <a:latin typeface="Cambria Math"/>
                        </a:rPr>
                        <m:t>𝑿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de-DE" b="1" i="1">
                          <a:latin typeface="Cambria Math"/>
                        </a:rPr>
                        <m:t>𝑨</m:t>
                      </m:r>
                      <m:r>
                        <a:rPr lang="de-DE" b="1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1" i="1">
                          <a:latin typeface="Cambria Math"/>
                        </a:rPr>
                        <m:t>𝑿</m:t>
                      </m:r>
                      <m:r>
                        <a:rPr lang="de-DE" b="1" i="1" smtClean="0">
                          <a:latin typeface="Cambria Math"/>
                        </a:rPr>
                        <m:t>     </m:t>
                      </m:r>
                      <m:r>
                        <a:rPr lang="de-DE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de-DE" b="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923" y="1548977"/>
                <a:ext cx="2371034" cy="15387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2334923" y="3480066"/>
                <a:ext cx="5970609" cy="1757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i="1">
                                        <a:latin typeface="Cambria Math"/>
                                      </a:rPr>
                                      <m:t>𝜇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/>
                                  </a:rPr>
                                  <m:t>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− </m:t>
                                    </m:r>
                                    <m:r>
                                      <a:rPr lang="en-GB" i="1">
                                        <a:latin typeface="Cambria Math"/>
                                      </a:rPr>
                                      <m:t>𝜌</m:t>
                                    </m:r>
                                    <m:sSup>
                                      <m:s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i="1"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+2</m:t>
                                            </m:r>
                                          </m:e>
                                        </m:d>
                                        <m:r>
                                          <a:rPr lang="en-GB" i="1">
                                            <a:latin typeface="Cambria Math"/>
                                          </a:rPr>
                                          <m:t>𝜇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>
                                        <a:latin typeface="Cambria Math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GB" i="1"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923" y="3480066"/>
                <a:ext cx="5970609" cy="175714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5629452" y="1902855"/>
                <a:ext cx="2676080" cy="830997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Meaningless for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𝑙</m:t>
                    </m:r>
                    <m:r>
                      <a:rPr lang="de-DE" b="0" i="1" smtClean="0">
                        <a:latin typeface="Cambria Math"/>
                      </a:rPr>
                      <m:t>=0 </m:t>
                    </m:r>
                  </m:oMath>
                </a14:m>
                <a:r>
                  <a:rPr lang="en-GB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definition.</a:t>
                </a:r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452" y="1902855"/>
                <a:ext cx="2676080" cy="830997"/>
              </a:xfrm>
              <a:prstGeom prst="rect">
                <a:avLst/>
              </a:prstGeom>
              <a:blipFill rotWithShape="1">
                <a:blip r:embed="rId4"/>
                <a:stretch>
                  <a:fillRect t="-5072" r="-2268" b="-15217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 Verbindung 5"/>
          <p:cNvCxnSpPr/>
          <p:nvPr/>
        </p:nvCxnSpPr>
        <p:spPr bwMode="auto">
          <a:xfrm>
            <a:off x="0" y="70104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5843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GFZ_Praesentation_DE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9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96" charset="-128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4331</Words>
  <Application>Microsoft Office PowerPoint</Application>
  <PresentationFormat>全屏显示(4:3)</PresentationFormat>
  <Paragraphs>957</Paragraphs>
  <Slides>152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152</vt:i4>
      </vt:variant>
    </vt:vector>
  </HeadingPairs>
  <TitlesOfParts>
    <vt:vector size="166" baseType="lpstr">
      <vt:lpstr>Arial Unicode MS</vt:lpstr>
      <vt:lpstr>MS PGothic</vt:lpstr>
      <vt:lpstr>MS PGothic</vt:lpstr>
      <vt:lpstr>Arial</vt:lpstr>
      <vt:lpstr>Arial Rounded MT Bold</vt:lpstr>
      <vt:lpstr>Cambria Math</vt:lpstr>
      <vt:lpstr>Century</vt:lpstr>
      <vt:lpstr>Courier New</vt:lpstr>
      <vt:lpstr>Symbol</vt:lpstr>
      <vt:lpstr>Times New Roman</vt:lpstr>
      <vt:lpstr>Verdana</vt:lpstr>
      <vt:lpstr>Wingdings</vt:lpstr>
      <vt:lpstr>GFZ_Praesentation_DE</vt:lpstr>
      <vt:lpstr>Formel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rhanna</dc:creator>
  <cp:lastModifiedBy>Administrator</cp:lastModifiedBy>
  <cp:revision>413</cp:revision>
  <dcterms:created xsi:type="dcterms:W3CDTF">2011-11-07T09:52:11Z</dcterms:created>
  <dcterms:modified xsi:type="dcterms:W3CDTF">2019-07-06T02:45:16Z</dcterms:modified>
</cp:coreProperties>
</file>